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263" r:id="rId4"/>
    <p:sldId id="262" r:id="rId5"/>
    <p:sldId id="264" r:id="rId6"/>
    <p:sldId id="345" r:id="rId7"/>
    <p:sldId id="344" r:id="rId8"/>
    <p:sldId id="347" r:id="rId9"/>
    <p:sldId id="346" r:id="rId10"/>
    <p:sldId id="349" r:id="rId11"/>
    <p:sldId id="350" r:id="rId12"/>
    <p:sldId id="342" r:id="rId13"/>
    <p:sldId id="351" r:id="rId14"/>
    <p:sldId id="315" r:id="rId15"/>
    <p:sldId id="316" r:id="rId16"/>
    <p:sldId id="317" r:id="rId17"/>
    <p:sldId id="318" r:id="rId18"/>
    <p:sldId id="319" r:id="rId19"/>
    <p:sldId id="320" r:id="rId20"/>
    <p:sldId id="325" r:id="rId21"/>
    <p:sldId id="321" r:id="rId22"/>
    <p:sldId id="322" r:id="rId23"/>
    <p:sldId id="323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268" r:id="rId32"/>
    <p:sldId id="270" r:id="rId33"/>
    <p:sldId id="272" r:id="rId34"/>
    <p:sldId id="273" r:id="rId35"/>
    <p:sldId id="275" r:id="rId36"/>
    <p:sldId id="276" r:id="rId37"/>
    <p:sldId id="277" r:id="rId38"/>
    <p:sldId id="282" r:id="rId39"/>
    <p:sldId id="283" r:id="rId40"/>
    <p:sldId id="284" r:id="rId41"/>
    <p:sldId id="285" r:id="rId42"/>
    <p:sldId id="286" r:id="rId43"/>
    <p:sldId id="287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301" r:id="rId53"/>
    <p:sldId id="302" r:id="rId54"/>
    <p:sldId id="304" r:id="rId55"/>
    <p:sldId id="303" r:id="rId56"/>
    <p:sldId id="305" r:id="rId57"/>
    <p:sldId id="352" r:id="rId58"/>
    <p:sldId id="353" r:id="rId59"/>
    <p:sldId id="354" r:id="rId60"/>
    <p:sldId id="357" r:id="rId61"/>
    <p:sldId id="306" r:id="rId62"/>
    <p:sldId id="309" r:id="rId63"/>
    <p:sldId id="310" r:id="rId64"/>
    <p:sldId id="311" r:id="rId65"/>
    <p:sldId id="313" r:id="rId66"/>
    <p:sldId id="337" r:id="rId67"/>
    <p:sldId id="338" r:id="rId68"/>
    <p:sldId id="339" r:id="rId69"/>
    <p:sldId id="343" r:id="rId70"/>
    <p:sldId id="267" r:id="rId71"/>
    <p:sldId id="274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44" y="-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8FB14-A4FC-445A-B37F-36D4B47DEEFB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AA4859-D3F4-4FCE-A5A7-97D8A349BC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6895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A4859-D3F4-4FCE-A5A7-97D8A349BCF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4810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A4859-D3F4-4FCE-A5A7-97D8A349BCF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8300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BAAEA-467D-4137-BFDA-C67D288184D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0AD8-A5AD-425B-AF7D-AE41CE3F889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F0AF4-E236-4860-BC99-7CF6F99587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6155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0AD8-A5AD-425B-AF7D-AE41CE3F889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F0AF4-E236-4860-BC99-7CF6F99587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2772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0AD8-A5AD-425B-AF7D-AE41CE3F889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F0AF4-E236-4860-BC99-7CF6F99587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0182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530725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85F9D-5D36-4B4B-9F83-264D6B0492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2467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0AD8-A5AD-425B-AF7D-AE41CE3F889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F0AF4-E236-4860-BC99-7CF6F99587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5996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0AD8-A5AD-425B-AF7D-AE41CE3F889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F0AF4-E236-4860-BC99-7CF6F99587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0904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0AD8-A5AD-425B-AF7D-AE41CE3F889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F0AF4-E236-4860-BC99-7CF6F99587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740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0AD8-A5AD-425B-AF7D-AE41CE3F889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F0AF4-E236-4860-BC99-7CF6F99587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673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0AD8-A5AD-425B-AF7D-AE41CE3F889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F0AF4-E236-4860-BC99-7CF6F99587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3897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0AD8-A5AD-425B-AF7D-AE41CE3F889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F0AF4-E236-4860-BC99-7CF6F99587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0708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0AD8-A5AD-425B-AF7D-AE41CE3F889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F0AF4-E236-4860-BC99-7CF6F99587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8957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F0AD8-A5AD-425B-AF7D-AE41CE3F889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F0AF4-E236-4860-BC99-7CF6F99587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9863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F0AD8-A5AD-425B-AF7D-AE41CE3F8899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F0AF4-E236-4860-BC99-7CF6F99587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21352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PULMONARY  HYPERTENSION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76600"/>
            <a:ext cx="4572000" cy="609600"/>
          </a:xfrm>
        </p:spPr>
        <p:txBody>
          <a:bodyPr/>
          <a:lstStyle/>
          <a:p>
            <a:r>
              <a:rPr lang="en-US" dirty="0" smtClean="0"/>
              <a:t>case studies ……..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72" t="33978" r="25249"/>
          <a:stretch/>
        </p:blipFill>
        <p:spPr>
          <a:xfrm>
            <a:off x="5562600" y="3962400"/>
            <a:ext cx="1755090" cy="17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800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Screen Shot 2015-02-13 at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137"/>
            <a:ext cx="7653089" cy="68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8923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Screen Shot 2015-02-13 at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2262" y="-1"/>
            <a:ext cx="5951538" cy="683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1776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en-IN" sz="3600" dirty="0" smtClean="0"/>
              <a:t>    </a:t>
            </a:r>
            <a:r>
              <a:rPr lang="en-IN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PAPVC  CAUSING  PULMONARY  HYPERTENSION</a:t>
            </a:r>
            <a:endParaRPr lang="en-IN" sz="2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8537" y="1752600"/>
            <a:ext cx="4183063" cy="4648199"/>
          </a:xfrm>
          <a:ln>
            <a:solidFill>
              <a:srgbClr val="66CCFF"/>
            </a:solidFill>
          </a:ln>
        </p:spPr>
        <p:txBody>
          <a:bodyPr>
            <a:noAutofit/>
          </a:bodyPr>
          <a:lstStyle/>
          <a:p>
            <a:r>
              <a:rPr lang="en-IN" sz="2800" dirty="0" smtClean="0"/>
              <a:t>0.4 – 0.7 %  in autopsies</a:t>
            </a:r>
          </a:p>
          <a:p>
            <a:r>
              <a:rPr lang="en-IN" sz="2800" dirty="0" smtClean="0"/>
              <a:t>Isolated /  With CHD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  10-15 % ASD  II 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      85 % ASD  I</a:t>
            </a:r>
          </a:p>
          <a:p>
            <a:r>
              <a:rPr lang="en-IN" sz="2800" dirty="0"/>
              <a:t>R PV 91%; LPV 7%; B 2</a:t>
            </a:r>
            <a:r>
              <a:rPr lang="en-IN" sz="2800" dirty="0" smtClean="0"/>
              <a:t>%</a:t>
            </a:r>
          </a:p>
          <a:p>
            <a:r>
              <a:rPr lang="en-IN" sz="2800" dirty="0" smtClean="0"/>
              <a:t>Each PV &gt; 25% of PBF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may be more as it drains </a:t>
            </a:r>
          </a:p>
          <a:p>
            <a:pPr marL="0" indent="0">
              <a:buNone/>
            </a:pPr>
            <a:r>
              <a:rPr lang="en-IN" sz="2800" dirty="0"/>
              <a:t>  </a:t>
            </a:r>
            <a:r>
              <a:rPr lang="en-IN" sz="2800" dirty="0" smtClean="0"/>
              <a:t>   into lower pressure  </a:t>
            </a:r>
          </a:p>
          <a:p>
            <a:pPr marL="0" indent="0">
              <a:buNone/>
            </a:pPr>
            <a:r>
              <a:rPr lang="en-IN" sz="2800" dirty="0"/>
              <a:t> </a:t>
            </a:r>
            <a:r>
              <a:rPr lang="en-IN" sz="2800" dirty="0" smtClean="0"/>
              <a:t>    RA / systemic veins</a:t>
            </a:r>
          </a:p>
        </p:txBody>
      </p:sp>
      <p:pic>
        <p:nvPicPr>
          <p:cNvPr id="1026" name="Picture 2" descr="http://api.ning.com/files/yiZtEEqMZCxntc8tQr1vaH-dpCPuU45U*m3iv2eWeU-x*OsZPaFe2p2bHRVgVKQaQ*P8wi9LXl-Gx0Kr0dqPVf6sGQrIRrHKHPcvbeDqxcw_/viewBLOBpapvcdifferenttypes.JPG?width=480&amp;height=3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743" y="1752600"/>
            <a:ext cx="4648199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61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E:\papv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87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768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534400" cy="5668963"/>
          </a:xfrm>
        </p:spPr>
        <p:txBody>
          <a:bodyPr>
            <a:normAutofit lnSpcReduction="10000"/>
          </a:bodyPr>
          <a:lstStyle/>
          <a:p>
            <a:r>
              <a:rPr lang="en-US" b="1" dirty="0" err="1" smtClean="0"/>
              <a:t>Mr</a:t>
            </a:r>
            <a:r>
              <a:rPr lang="en-US" b="1" dirty="0" smtClean="0"/>
              <a:t> SB, 37 yrs, teacher, presented to me with</a:t>
            </a:r>
          </a:p>
          <a:p>
            <a:pPr>
              <a:buNone/>
            </a:pPr>
            <a:r>
              <a:rPr lang="en-US" b="1" dirty="0"/>
              <a:t> </a:t>
            </a:r>
            <a:r>
              <a:rPr lang="en-US" b="1" dirty="0" smtClean="0"/>
              <a:t>     #  </a:t>
            </a:r>
            <a:r>
              <a:rPr lang="en-US" b="1" dirty="0" err="1" smtClean="0"/>
              <a:t>Dyspnea</a:t>
            </a:r>
            <a:r>
              <a:rPr lang="en-US" b="1" dirty="0" smtClean="0"/>
              <a:t> on effort class III and</a:t>
            </a:r>
          </a:p>
          <a:p>
            <a:pPr>
              <a:buNone/>
            </a:pPr>
            <a:r>
              <a:rPr lang="en-US" b="1" dirty="0"/>
              <a:t> </a:t>
            </a:r>
            <a:r>
              <a:rPr lang="en-US" b="1" dirty="0" smtClean="0"/>
              <a:t>     #  Dull constant ache over left chest   for 6/12</a:t>
            </a:r>
          </a:p>
          <a:p>
            <a:pPr>
              <a:buNone/>
            </a:pPr>
            <a:r>
              <a:rPr lang="en-US" b="1" dirty="0"/>
              <a:t> </a:t>
            </a:r>
            <a:r>
              <a:rPr lang="en-US" b="1" dirty="0" smtClean="0"/>
              <a:t>     #  No PND, </a:t>
            </a:r>
            <a:r>
              <a:rPr lang="en-US" b="1" dirty="0" err="1" smtClean="0"/>
              <a:t>Orthopnea</a:t>
            </a:r>
            <a:r>
              <a:rPr lang="en-US" b="1" dirty="0" smtClean="0"/>
              <a:t>, </a:t>
            </a:r>
            <a:r>
              <a:rPr lang="en-US" b="1" dirty="0" err="1" smtClean="0"/>
              <a:t>Hemoptysis</a:t>
            </a:r>
            <a:r>
              <a:rPr lang="en-US" b="1" dirty="0" smtClean="0"/>
              <a:t>, Recurrent </a:t>
            </a:r>
          </a:p>
          <a:p>
            <a:pPr>
              <a:buNone/>
            </a:pPr>
            <a:r>
              <a:rPr lang="en-US" b="1" dirty="0"/>
              <a:t> </a:t>
            </a:r>
            <a:r>
              <a:rPr lang="en-US" b="1" dirty="0" smtClean="0"/>
              <a:t>              respiratory infections or Syncope.  </a:t>
            </a:r>
          </a:p>
          <a:p>
            <a:pPr>
              <a:buNone/>
            </a:pPr>
            <a:r>
              <a:rPr lang="en-US" b="1" dirty="0"/>
              <a:t> </a:t>
            </a:r>
            <a:r>
              <a:rPr lang="en-US" b="1" dirty="0" smtClean="0"/>
              <a:t>     #  No Rheumatic fever, CTD, Thyroid disease,</a:t>
            </a:r>
          </a:p>
          <a:p>
            <a:pPr>
              <a:buNone/>
            </a:pPr>
            <a:r>
              <a:rPr lang="en-US" b="1" dirty="0"/>
              <a:t> </a:t>
            </a:r>
            <a:r>
              <a:rPr lang="en-US" b="1" dirty="0" smtClean="0"/>
              <a:t>              COPD, DVT,   </a:t>
            </a:r>
          </a:p>
          <a:p>
            <a:pPr>
              <a:buNone/>
            </a:pPr>
            <a:r>
              <a:rPr lang="en-US" b="1" dirty="0"/>
              <a:t> </a:t>
            </a:r>
            <a:r>
              <a:rPr lang="en-US" b="1" dirty="0" smtClean="0"/>
              <a:t>     #  DOE class II for 15 yrs – did not seek </a:t>
            </a:r>
          </a:p>
          <a:p>
            <a:pPr>
              <a:buNone/>
            </a:pPr>
            <a:r>
              <a:rPr lang="en-US" b="1" dirty="0"/>
              <a:t> </a:t>
            </a:r>
            <a:r>
              <a:rPr lang="en-US" b="1" dirty="0" smtClean="0"/>
              <a:t>              medical attention     </a:t>
            </a:r>
          </a:p>
          <a:p>
            <a:pPr>
              <a:buNone/>
            </a:pPr>
            <a:r>
              <a:rPr lang="en-US" b="1" dirty="0"/>
              <a:t> </a:t>
            </a:r>
            <a:r>
              <a:rPr lang="en-US" b="1" dirty="0" smtClean="0"/>
              <a:t>     #  On </a:t>
            </a:r>
            <a:r>
              <a:rPr lang="en-US" b="1" dirty="0" err="1" smtClean="0"/>
              <a:t>Nifedipine</a:t>
            </a:r>
            <a:r>
              <a:rPr lang="en-US" b="1" dirty="0" smtClean="0"/>
              <a:t> 5 mg bid for one week   </a:t>
            </a:r>
            <a:endParaRPr lang="en-US" b="1" dirty="0"/>
          </a:p>
        </p:txBody>
      </p:sp>
      <p:sp>
        <p:nvSpPr>
          <p:cNvPr id="4" name="Right Brace 3"/>
          <p:cNvSpPr/>
          <p:nvPr/>
        </p:nvSpPr>
        <p:spPr>
          <a:xfrm>
            <a:off x="6934200" y="1371600"/>
            <a:ext cx="228600" cy="9144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4. Unexplained PH with unexplained cyanosis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05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534400" cy="6019800"/>
          </a:xfrm>
        </p:spPr>
        <p:txBody>
          <a:bodyPr>
            <a:normAutofit/>
          </a:bodyPr>
          <a:lstStyle/>
          <a:p>
            <a:r>
              <a:rPr lang="en-US" b="1" dirty="0" smtClean="0"/>
              <a:t>Tall </a:t>
            </a:r>
            <a:r>
              <a:rPr lang="en-US" b="1" dirty="0" err="1" smtClean="0"/>
              <a:t>asthenic</a:t>
            </a:r>
            <a:r>
              <a:rPr lang="en-US" b="1" dirty="0" smtClean="0"/>
              <a:t> person, not in distress, dusky nail beds ( SPO2 86%), grade 1 digital clubbing,      no edema  </a:t>
            </a:r>
          </a:p>
          <a:p>
            <a:r>
              <a:rPr lang="en-US" b="1" dirty="0" smtClean="0"/>
              <a:t>JVP 6cm above </a:t>
            </a:r>
            <a:r>
              <a:rPr lang="en-US" b="1" dirty="0" err="1" smtClean="0"/>
              <a:t>sternal</a:t>
            </a:r>
            <a:r>
              <a:rPr lang="en-US" b="1" dirty="0" smtClean="0"/>
              <a:t> angle, prominent ‘a’</a:t>
            </a:r>
          </a:p>
          <a:p>
            <a:r>
              <a:rPr lang="en-US" b="1" dirty="0" smtClean="0"/>
              <a:t>Pulse 86/</a:t>
            </a:r>
            <a:r>
              <a:rPr lang="en-US" b="1" dirty="0" err="1" smtClean="0"/>
              <a:t>mt</a:t>
            </a:r>
            <a:r>
              <a:rPr lang="en-US" b="1" dirty="0" smtClean="0"/>
              <a:t>, BP 120/88 mm Hg</a:t>
            </a:r>
          </a:p>
          <a:p>
            <a:r>
              <a:rPr lang="en-US" b="1" dirty="0" smtClean="0"/>
              <a:t>RV apex V LICS in MCL, Grade 2 PS Impulse</a:t>
            </a:r>
          </a:p>
          <a:p>
            <a:r>
              <a:rPr lang="en-US" b="1" dirty="0" smtClean="0"/>
              <a:t>S1 </a:t>
            </a:r>
            <a:r>
              <a:rPr lang="en-US" b="1" dirty="0" err="1" smtClean="0"/>
              <a:t>normaL</a:t>
            </a:r>
            <a:r>
              <a:rPr lang="en-US" b="1" dirty="0" smtClean="0"/>
              <a:t>, S2 closely split with loud P2.</a:t>
            </a:r>
          </a:p>
          <a:p>
            <a:r>
              <a:rPr lang="en-US" b="1" dirty="0" smtClean="0"/>
              <a:t>PES and grade 2/6 ESM in left II &amp; III ICS</a:t>
            </a:r>
          </a:p>
          <a:p>
            <a:r>
              <a:rPr lang="en-US" b="1" dirty="0" smtClean="0"/>
              <a:t>Normal lungs and abdomen</a:t>
            </a:r>
          </a:p>
          <a:p>
            <a:r>
              <a:rPr lang="en-US" b="1" dirty="0" smtClean="0"/>
              <a:t>6 minutes walk – 320 </a:t>
            </a:r>
            <a:r>
              <a:rPr lang="en-US" b="1" dirty="0" err="1" smtClean="0"/>
              <a:t>metres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2964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saravanabavanand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599" y="1"/>
            <a:ext cx="5635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8661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86800" cy="5364163"/>
          </a:xfrm>
        </p:spPr>
        <p:txBody>
          <a:bodyPr/>
          <a:lstStyle/>
          <a:p>
            <a:r>
              <a:rPr lang="en-US" b="1" dirty="0" smtClean="0"/>
              <a:t>He was admitted and started on </a:t>
            </a:r>
            <a:r>
              <a:rPr lang="en-US" b="1" dirty="0" err="1" smtClean="0"/>
              <a:t>sildenafil</a:t>
            </a:r>
            <a:r>
              <a:rPr lang="en-US" b="1" dirty="0" smtClean="0"/>
              <a:t> 25 mg bid;  within an hour he had distressing cough and became </a:t>
            </a:r>
            <a:r>
              <a:rPr lang="en-US" b="1" dirty="0" err="1" smtClean="0"/>
              <a:t>dyspneic</a:t>
            </a:r>
            <a:r>
              <a:rPr lang="en-US" b="1" dirty="0" smtClean="0"/>
              <a:t>. </a:t>
            </a:r>
          </a:p>
          <a:p>
            <a:r>
              <a:rPr lang="en-US" b="1" dirty="0" err="1" smtClean="0"/>
              <a:t>Tachypneic</a:t>
            </a:r>
            <a:r>
              <a:rPr lang="en-US" b="1" dirty="0" smtClean="0"/>
              <a:t> and </a:t>
            </a:r>
            <a:r>
              <a:rPr lang="en-US" b="1" dirty="0" err="1" smtClean="0"/>
              <a:t>orthopneic</a:t>
            </a:r>
            <a:r>
              <a:rPr lang="en-US" b="1" dirty="0" smtClean="0"/>
              <a:t>, SPO2 67%.</a:t>
            </a:r>
          </a:p>
          <a:p>
            <a:r>
              <a:rPr lang="en-US" b="1" dirty="0" smtClean="0"/>
              <a:t>Medium </a:t>
            </a:r>
            <a:r>
              <a:rPr lang="en-US" b="1" dirty="0" err="1" smtClean="0"/>
              <a:t>rales</a:t>
            </a:r>
            <a:r>
              <a:rPr lang="en-US" b="1" dirty="0" smtClean="0"/>
              <a:t> left </a:t>
            </a:r>
            <a:r>
              <a:rPr lang="en-US" b="1" dirty="0" err="1" smtClean="0"/>
              <a:t>hemithorax</a:t>
            </a:r>
            <a:endParaRPr lang="en-US" b="1" dirty="0" smtClean="0"/>
          </a:p>
          <a:p>
            <a:r>
              <a:rPr lang="en-US" b="1" dirty="0" smtClean="0"/>
              <a:t>Made quick recovery with iv </a:t>
            </a:r>
            <a:r>
              <a:rPr lang="en-US" b="1" dirty="0" err="1" smtClean="0"/>
              <a:t>frusemide</a:t>
            </a:r>
            <a:r>
              <a:rPr lang="en-US" b="1" dirty="0" smtClean="0"/>
              <a:t> 60mg and nasal oxygen.</a:t>
            </a:r>
          </a:p>
          <a:p>
            <a:r>
              <a:rPr lang="en-US" b="1" dirty="0" smtClean="0"/>
              <a:t>Chest X ray was repeated……..</a:t>
            </a:r>
          </a:p>
          <a:p>
            <a:endParaRPr lang="en-US" b="1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26278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:\2010\ABSENT PA\DSC00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9766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saravanabavanand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5649"/>
            <a:ext cx="3810000" cy="463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:\2010\ABSENT PA\DSC00133.JPG"/>
          <p:cNvPicPr/>
          <p:nvPr/>
        </p:nvPicPr>
        <p:blipFill>
          <a:blip r:embed="rId4" cstate="print"/>
          <a:srcRect l="7200" b="-79"/>
          <a:stretch>
            <a:fillRect/>
          </a:stretch>
        </p:blipFill>
        <p:spPr bwMode="auto">
          <a:xfrm>
            <a:off x="3810000" y="838200"/>
            <a:ext cx="4965808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2845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8229600" cy="944562"/>
          </a:xfr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4000" b="1" dirty="0" smtClean="0"/>
              <a:t>1. PH of early onset , but long survival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1"/>
            <a:ext cx="8839200" cy="4267199"/>
          </a:xfrm>
          <a:ln>
            <a:solidFill>
              <a:srgbClr val="00B0F0"/>
            </a:solidFill>
          </a:ln>
        </p:spPr>
        <p:txBody>
          <a:bodyPr>
            <a:normAutofit fontScale="92500"/>
          </a:bodyPr>
          <a:lstStyle/>
          <a:p>
            <a:r>
              <a:rPr lang="en-US" dirty="0" smtClean="0"/>
              <a:t>IK, a male child born to </a:t>
            </a:r>
            <a:r>
              <a:rPr lang="en-US" dirty="0" err="1" smtClean="0"/>
              <a:t>consanguinous</a:t>
            </a:r>
            <a:r>
              <a:rPr lang="en-US" dirty="0" smtClean="0"/>
              <a:t> parentage, was found to have features of HF at the age of  6 m</a:t>
            </a:r>
          </a:p>
          <a:p>
            <a:r>
              <a:rPr lang="en-US" dirty="0" smtClean="0"/>
              <a:t>PH ? Idiopathic  ?? Sec. to AP W</a:t>
            </a:r>
          </a:p>
          <a:p>
            <a:r>
              <a:rPr lang="en-US" dirty="0" smtClean="0"/>
              <a:t>RHC at MMM, at 4 </a:t>
            </a:r>
            <a:r>
              <a:rPr lang="en-US" dirty="0" err="1" smtClean="0"/>
              <a:t>yrs</a:t>
            </a:r>
            <a:r>
              <a:rPr lang="en-US" dirty="0" smtClean="0"/>
              <a:t>, adv. medical management</a:t>
            </a:r>
          </a:p>
          <a:p>
            <a:r>
              <a:rPr lang="en-US" dirty="0" smtClean="0"/>
              <a:t>Did well with sildenafil </a:t>
            </a:r>
            <a:r>
              <a:rPr lang="en-US" dirty="0" err="1" smtClean="0"/>
              <a:t>upto</a:t>
            </a:r>
            <a:r>
              <a:rPr lang="en-US" dirty="0" smtClean="0"/>
              <a:t> the age of 16 </a:t>
            </a:r>
            <a:r>
              <a:rPr lang="en-US" dirty="0" err="1" smtClean="0"/>
              <a:t>yrs</a:t>
            </a:r>
            <a:endParaRPr lang="en-US" dirty="0" smtClean="0"/>
          </a:p>
          <a:p>
            <a:r>
              <a:rPr lang="en-US" dirty="0" smtClean="0"/>
              <a:t>Class II WHO, 6 MWT ~ 420 m, Mild central cyanosis, No JVD, PES, 2/6 short ESM, Loud P2, 2/6 HSM LLSB.</a:t>
            </a:r>
          </a:p>
          <a:p>
            <a:r>
              <a:rPr lang="en-US" dirty="0" smtClean="0"/>
              <a:t>Had syncope at home while playing – CPR &gt; 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3572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534400" cy="6172200"/>
          </a:xfrm>
        </p:spPr>
        <p:txBody>
          <a:bodyPr/>
          <a:lstStyle/>
          <a:p>
            <a:r>
              <a:rPr lang="en-US" dirty="0" smtClean="0"/>
              <a:t>CT chest and CT PA </a:t>
            </a:r>
            <a:r>
              <a:rPr lang="en-US" dirty="0" err="1" smtClean="0"/>
              <a:t>angio</a:t>
            </a:r>
            <a:r>
              <a:rPr lang="en-US" dirty="0" smtClean="0"/>
              <a:t> was done the next day</a:t>
            </a:r>
            <a:endParaRPr lang="en-US" dirty="0"/>
          </a:p>
        </p:txBody>
      </p:sp>
      <p:pic>
        <p:nvPicPr>
          <p:cNvPr id="3074" name="Picture 2" descr="F:\2010\ABSENT PA\DSC00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6800"/>
            <a:ext cx="7543800" cy="5657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6966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F:\2010\ABSENT PA\uap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3767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F:\2010\ABSENT PA\absPA\SARAVANA_BHAVANANDAN_37_M.CT.VASCU_20070705_155733000_00000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0"/>
            <a:ext cx="6858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749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F:\2010\ABSENT PA\absPA\SARAVANA_BHAVANANDAN_37_M.CT.VASCU_20070705_155733000_00000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5313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F:\2010\ABSENT PA\DSC00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9570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839200" cy="6248400"/>
          </a:xfrm>
          <a:ln>
            <a:solidFill>
              <a:schemeClr val="accent2"/>
            </a:solidFill>
          </a:ln>
        </p:spPr>
        <p:txBody>
          <a:bodyPr>
            <a:noAutofit/>
          </a:bodyPr>
          <a:lstStyle/>
          <a:p>
            <a:r>
              <a:rPr lang="en-US" sz="3600" dirty="0" smtClean="0"/>
              <a:t>Subsequently he was started on </a:t>
            </a:r>
            <a:r>
              <a:rPr lang="en-US" sz="3600" dirty="0" err="1" smtClean="0"/>
              <a:t>sildenafil</a:t>
            </a:r>
            <a:r>
              <a:rPr lang="en-US" sz="3600" dirty="0" smtClean="0"/>
              <a:t> at a dose of 12.5 mg bid &gt; 25 mg bid . </a:t>
            </a:r>
            <a:r>
              <a:rPr lang="en-US" sz="3600" dirty="0" err="1" smtClean="0"/>
              <a:t>Acitrom</a:t>
            </a:r>
            <a:r>
              <a:rPr lang="en-US" sz="3600" dirty="0" smtClean="0"/>
              <a:t> was added and an INR of  1.5 – 2.5 was targeted.</a:t>
            </a:r>
          </a:p>
          <a:p>
            <a:r>
              <a:rPr lang="en-US" sz="3600" dirty="0" smtClean="0"/>
              <a:t>He did well and he maintained a 6MWD of 420 </a:t>
            </a:r>
            <a:r>
              <a:rPr lang="en-US" sz="3600" dirty="0" err="1" smtClean="0"/>
              <a:t>metres</a:t>
            </a:r>
            <a:r>
              <a:rPr lang="en-US" sz="3600" dirty="0" smtClean="0"/>
              <a:t> for two years.</a:t>
            </a:r>
          </a:p>
          <a:p>
            <a:r>
              <a:rPr lang="en-US" sz="3600" dirty="0" smtClean="0"/>
              <a:t>He had class IV HF for  4 months, prior to his death</a:t>
            </a:r>
            <a:r>
              <a:rPr lang="en-US" sz="3600" dirty="0"/>
              <a:t>, requiring at least 3 </a:t>
            </a:r>
            <a:r>
              <a:rPr lang="en-US" sz="3600" dirty="0" err="1"/>
              <a:t>hospitaizations</a:t>
            </a:r>
            <a:r>
              <a:rPr lang="en-US" sz="3600" dirty="0"/>
              <a:t> </a:t>
            </a:r>
            <a:r>
              <a:rPr lang="en-US" sz="3600" dirty="0" smtClean="0"/>
              <a:t> for worsening RV failure. </a:t>
            </a:r>
            <a:r>
              <a:rPr lang="en-US" sz="3600" dirty="0" err="1" smtClean="0"/>
              <a:t>Dobutamine</a:t>
            </a:r>
            <a:r>
              <a:rPr lang="en-US" sz="3600" dirty="0" smtClean="0"/>
              <a:t> infusion had helped in stabilizing him in each situation.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77454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Aortic Arch Development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ttp://isc.temple.edu/marino/embryology/parch98/ARCHII97/Img031.gif"/>
          <p:cNvPicPr/>
          <p:nvPr/>
        </p:nvPicPr>
        <p:blipFill>
          <a:blip r:embed="rId2" cstate="print"/>
          <a:srcRect l="6759" t="28392" r="7928" b="4020"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8085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Unilateral Agenesis of PA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3200" i="1" dirty="0" smtClean="0"/>
              <a:t>0.3 % in general population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Associated with </a:t>
            </a:r>
            <a:r>
              <a:rPr lang="en-US" dirty="0" smtClean="0"/>
              <a:t>– TOF, Right Aortic Arch, </a:t>
            </a:r>
            <a:r>
              <a:rPr lang="en-US" dirty="0" err="1" smtClean="0"/>
              <a:t>Truncus</a:t>
            </a:r>
            <a:r>
              <a:rPr lang="en-US" dirty="0" smtClean="0"/>
              <a:t> </a:t>
            </a:r>
            <a:r>
              <a:rPr lang="en-US" dirty="0" err="1" smtClean="0"/>
              <a:t>Arteriosus</a:t>
            </a:r>
            <a:r>
              <a:rPr lang="en-US" dirty="0" smtClean="0"/>
              <a:t>, </a:t>
            </a:r>
            <a:r>
              <a:rPr lang="en-US" dirty="0" err="1" smtClean="0"/>
              <a:t>Septal</a:t>
            </a:r>
            <a:r>
              <a:rPr lang="en-US" dirty="0" smtClean="0"/>
              <a:t> defects, PDA, </a:t>
            </a:r>
            <a:r>
              <a:rPr lang="en-US" dirty="0" err="1" smtClean="0"/>
              <a:t>Coarctation</a:t>
            </a:r>
            <a:r>
              <a:rPr lang="en-US" dirty="0" smtClean="0"/>
              <a:t> of Aorta, </a:t>
            </a:r>
            <a:r>
              <a:rPr lang="en-US" dirty="0" err="1" smtClean="0"/>
              <a:t>Supravalvar</a:t>
            </a:r>
            <a:r>
              <a:rPr lang="en-US" dirty="0" smtClean="0"/>
              <a:t> AS, Scimitar syndrome &amp; TGA</a:t>
            </a:r>
          </a:p>
          <a:p>
            <a:pPr>
              <a:buNone/>
            </a:pPr>
            <a:r>
              <a:rPr lang="en-US" dirty="0" smtClean="0"/>
              <a:t>        Symptoms are due to accompanying defects</a:t>
            </a:r>
          </a:p>
          <a:p>
            <a:pPr>
              <a:buNone/>
            </a:pPr>
            <a:r>
              <a:rPr lang="en-US" dirty="0" smtClean="0"/>
              <a:t>        Diagnosis gets established in early childhood </a:t>
            </a:r>
          </a:p>
          <a:p>
            <a:pPr>
              <a:buNone/>
            </a:pPr>
            <a:r>
              <a:rPr lang="en-US" dirty="0" smtClean="0"/>
              <a:t>        Commonly the LPA is absent </a:t>
            </a:r>
          </a:p>
          <a:p>
            <a:pPr>
              <a:buNone/>
            </a:pPr>
            <a:r>
              <a:rPr lang="en-US" dirty="0" smtClean="0"/>
              <a:t>        Agenesis affects the PA opposite to aortic arch 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Isolated :</a:t>
            </a:r>
            <a:r>
              <a:rPr lang="en-US" dirty="0" smtClean="0"/>
              <a:t>  Uncommon </a:t>
            </a:r>
          </a:p>
          <a:p>
            <a:pPr>
              <a:buNone/>
            </a:pPr>
            <a:r>
              <a:rPr lang="en-US" dirty="0" smtClean="0"/>
              <a:t>                       Usually affects RPA (2/3)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9608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C000"/>
                </a:solidFill>
              </a:rPr>
              <a:t>Pathophysiology</a:t>
            </a:r>
            <a:r>
              <a:rPr lang="en-US" b="1" dirty="0" smtClean="0">
                <a:solidFill>
                  <a:srgbClr val="FFC000"/>
                </a:solidFill>
              </a:rPr>
              <a:t> &amp; Presentation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Extrapleural</a:t>
            </a:r>
            <a:r>
              <a:rPr lang="en-US" dirty="0" smtClean="0"/>
              <a:t> PAs underdeveloped or absent</a:t>
            </a:r>
          </a:p>
          <a:p>
            <a:r>
              <a:rPr lang="en-US" dirty="0" smtClean="0"/>
              <a:t>Intrapulmonary branches are present – their size</a:t>
            </a:r>
          </a:p>
          <a:p>
            <a:pPr>
              <a:buNone/>
            </a:pPr>
            <a:r>
              <a:rPr lang="en-US" dirty="0" smtClean="0"/>
              <a:t>        depends on collateral flow (bronchial, </a:t>
            </a:r>
            <a:r>
              <a:rPr lang="en-US" dirty="0" err="1" smtClean="0"/>
              <a:t>Abd.Ao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branches &amp; coronary arteries) &amp; vasoconstriction </a:t>
            </a:r>
          </a:p>
          <a:p>
            <a:pPr>
              <a:buNone/>
            </a:pPr>
            <a:r>
              <a:rPr lang="en-US" dirty="0" smtClean="0"/>
              <a:t>        due to alveolar hypoxia.</a:t>
            </a:r>
          </a:p>
          <a:p>
            <a:r>
              <a:rPr lang="en-US" dirty="0" smtClean="0"/>
              <a:t>O2 exchange on the affected side is negligible</a:t>
            </a:r>
          </a:p>
          <a:p>
            <a:r>
              <a:rPr lang="en-US" dirty="0" smtClean="0"/>
              <a:t>LV volume overload is unusual despite collaterals</a:t>
            </a:r>
          </a:p>
          <a:p>
            <a:r>
              <a:rPr lang="en-US" dirty="0" smtClean="0"/>
              <a:t>PA pressure is normal or mildly elevated with further rise  with exercise</a:t>
            </a:r>
          </a:p>
          <a:p>
            <a:r>
              <a:rPr lang="en-US" dirty="0" smtClean="0"/>
              <a:t>Small percentage of patients develop severe PAH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928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Majority remain asymptomatic – abnormal CXR</a:t>
            </a:r>
          </a:p>
          <a:p>
            <a:r>
              <a:rPr lang="en-US" dirty="0" smtClean="0"/>
              <a:t>Recurrent respiratory infections, </a:t>
            </a:r>
            <a:r>
              <a:rPr lang="en-US" dirty="0" err="1" smtClean="0"/>
              <a:t>Hemoptysis</a:t>
            </a:r>
            <a:endParaRPr lang="en-US" dirty="0" smtClean="0"/>
          </a:p>
          <a:p>
            <a:r>
              <a:rPr lang="en-US" dirty="0" smtClean="0"/>
              <a:t>Cyanosis due to widened </a:t>
            </a:r>
            <a:r>
              <a:rPr lang="en-US" dirty="0" err="1" smtClean="0"/>
              <a:t>Alveolo</a:t>
            </a:r>
            <a:r>
              <a:rPr lang="en-US" dirty="0" smtClean="0"/>
              <a:t>-Arterial O2 gr </a:t>
            </a:r>
          </a:p>
          <a:p>
            <a:r>
              <a:rPr lang="en-US" dirty="0" smtClean="0"/>
              <a:t>DOE - ↑ physiological dead space / PAH</a:t>
            </a:r>
          </a:p>
          <a:p>
            <a:pPr>
              <a:buNone/>
            </a:pPr>
            <a:r>
              <a:rPr lang="en-US" dirty="0" smtClean="0"/>
              <a:t>                ↑ ventilation not matched by ↑ perfusion</a:t>
            </a:r>
          </a:p>
          <a:p>
            <a:pPr>
              <a:buNone/>
            </a:pPr>
            <a:r>
              <a:rPr lang="en-US" dirty="0" smtClean="0"/>
              <a:t>        Pooled data by </a:t>
            </a:r>
            <a:r>
              <a:rPr lang="en-US" dirty="0" err="1" smtClean="0"/>
              <a:t>Harkel</a:t>
            </a:r>
            <a:r>
              <a:rPr lang="en-US" dirty="0" smtClean="0"/>
              <a:t> ( Chest 2002 )</a:t>
            </a:r>
          </a:p>
          <a:p>
            <a:pPr>
              <a:buNone/>
            </a:pPr>
            <a:r>
              <a:rPr lang="en-US" dirty="0" smtClean="0"/>
              <a:t>        median age 14 yrs, No symptoms 13%</a:t>
            </a:r>
          </a:p>
          <a:p>
            <a:pPr>
              <a:buNone/>
            </a:pPr>
            <a:r>
              <a:rPr lang="en-US" dirty="0" smtClean="0"/>
              <a:t>        Frequent RI 37%, </a:t>
            </a:r>
            <a:r>
              <a:rPr lang="en-US" dirty="0" err="1" smtClean="0"/>
              <a:t>Dyspnea</a:t>
            </a:r>
            <a:r>
              <a:rPr lang="en-US" dirty="0" smtClean="0"/>
              <a:t> 40%, </a:t>
            </a:r>
            <a:r>
              <a:rPr lang="en-US" dirty="0" err="1" smtClean="0"/>
              <a:t>Hemoptysis</a:t>
            </a:r>
            <a:r>
              <a:rPr lang="en-US" dirty="0" smtClean="0"/>
              <a:t> 20%</a:t>
            </a:r>
          </a:p>
          <a:p>
            <a:pPr>
              <a:buNone/>
            </a:pPr>
            <a:r>
              <a:rPr lang="en-US" dirty="0" smtClean="0"/>
              <a:t>        PAH in 44%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30480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Pathophysiology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&amp; Presentation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742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800" dirty="0" smtClean="0"/>
              <a:t> What permitted </a:t>
            </a:r>
          </a:p>
          <a:p>
            <a:pPr marL="0" indent="0">
              <a:buNone/>
            </a:pPr>
            <a:r>
              <a:rPr lang="en-US" sz="8800" dirty="0"/>
              <a:t> </a:t>
            </a:r>
            <a:r>
              <a:rPr lang="en-US" sz="8800" dirty="0" smtClean="0"/>
              <a:t>  him to live long ?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xmlns="" val="279919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Pulmonary Edema after </a:t>
            </a:r>
            <a:r>
              <a:rPr lang="en-US" b="1" dirty="0" err="1" smtClean="0">
                <a:solidFill>
                  <a:srgbClr val="FFFF00"/>
                </a:solidFill>
              </a:rPr>
              <a:t>Sildenafil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8392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4400" dirty="0" err="1" smtClean="0"/>
              <a:t>Overperfusion</a:t>
            </a:r>
            <a:r>
              <a:rPr lang="en-US" sz="4400" dirty="0" smtClean="0"/>
              <a:t> as a result of dilatation</a:t>
            </a:r>
          </a:p>
          <a:p>
            <a:pPr>
              <a:buNone/>
            </a:pPr>
            <a:r>
              <a:rPr lang="en-US" sz="4400" dirty="0" smtClean="0"/>
              <a:t>    of PAs,  akin to unilateral pulmonary </a:t>
            </a:r>
          </a:p>
          <a:p>
            <a:pPr>
              <a:buNone/>
            </a:pPr>
            <a:r>
              <a:rPr lang="en-US" sz="4400" dirty="0" smtClean="0"/>
              <a:t>    edema  reported in patients with</a:t>
            </a:r>
          </a:p>
          <a:p>
            <a:pPr>
              <a:buNone/>
            </a:pPr>
            <a:r>
              <a:rPr lang="en-US" sz="4400" dirty="0" smtClean="0"/>
              <a:t>    UPAA after ascent to high altitudes or</a:t>
            </a:r>
          </a:p>
          <a:p>
            <a:pPr>
              <a:buNone/>
            </a:pPr>
            <a:r>
              <a:rPr lang="en-US" sz="4400" dirty="0" smtClean="0"/>
              <a:t>    Reperfusion pulmonary edema that</a:t>
            </a:r>
          </a:p>
          <a:p>
            <a:pPr>
              <a:buNone/>
            </a:pPr>
            <a:r>
              <a:rPr lang="en-US" sz="4400" dirty="0"/>
              <a:t> </a:t>
            </a:r>
            <a:r>
              <a:rPr lang="en-US" sz="4400" dirty="0" smtClean="0"/>
              <a:t>   occurs after </a:t>
            </a:r>
            <a:r>
              <a:rPr lang="en-US" sz="4400" dirty="0" err="1" smtClean="0"/>
              <a:t>thrombo</a:t>
            </a:r>
            <a:r>
              <a:rPr lang="en-US" sz="4400" dirty="0" smtClean="0"/>
              <a:t> </a:t>
            </a:r>
            <a:r>
              <a:rPr lang="en-US" sz="4400" dirty="0" err="1" smtClean="0"/>
              <a:t>endarterectomy</a:t>
            </a:r>
            <a:endParaRPr lang="en-US" sz="4400" dirty="0" smtClean="0"/>
          </a:p>
          <a:p>
            <a:pPr>
              <a:buNone/>
            </a:pPr>
            <a:r>
              <a:rPr lang="en-US" sz="4400" dirty="0"/>
              <a:t> </a:t>
            </a:r>
            <a:r>
              <a:rPr lang="en-US" sz="4400" dirty="0" smtClean="0"/>
              <a:t>   for CTPH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104236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562849" cy="986971"/>
          </a:xfrm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r>
              <a:rPr lang="en-US" b="1" i="1" dirty="0" smtClean="0"/>
              <a:t> 5. The lady with spells of dyspnea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843315"/>
            <a:ext cx="8477249" cy="4746171"/>
          </a:xfrm>
          <a:ln>
            <a:solidFill>
              <a:srgbClr val="00B0F0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US" sz="3200" dirty="0" smtClean="0"/>
              <a:t> K.78 </a:t>
            </a:r>
            <a:r>
              <a:rPr lang="en-US" sz="3200" dirty="0" err="1" smtClean="0"/>
              <a:t>yo</a:t>
            </a:r>
            <a:r>
              <a:rPr lang="en-US" sz="3200" dirty="0" smtClean="0"/>
              <a:t> female, with DM, SHT, CKD, mild CAD &amp; asthma</a:t>
            </a:r>
          </a:p>
          <a:p>
            <a:pPr marL="0" indent="0">
              <a:buNone/>
            </a:pPr>
            <a:r>
              <a:rPr lang="en-US" sz="3200" dirty="0" smtClean="0"/>
              <a:t>           had undergone VVI pacemaker implantation 2 y ago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</a:t>
            </a:r>
            <a:r>
              <a:rPr lang="en-US" sz="3200" dirty="0" smtClean="0"/>
              <a:t> for symptomatic 3</a:t>
            </a:r>
            <a:r>
              <a:rPr lang="en-US" sz="2400" baseline="30000" dirty="0" smtClean="0"/>
              <a:t>0</a:t>
            </a:r>
            <a:r>
              <a:rPr lang="en-US" sz="3200" dirty="0" smtClean="0"/>
              <a:t> AVB</a:t>
            </a:r>
          </a:p>
          <a:p>
            <a:r>
              <a:rPr lang="en-US" sz="3200" dirty="0" smtClean="0"/>
              <a:t>For nearly 2 months, she had spells of shortness of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sz="3200" dirty="0" smtClean="0"/>
              <a:t>breath lasting  for hours -  mostly at rest; No wheeze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sz="3200" dirty="0" smtClean="0"/>
              <a:t>or desaturation whenever she visited emergency</a:t>
            </a:r>
          </a:p>
          <a:p>
            <a:r>
              <a:rPr lang="en-US" sz="3200" dirty="0" smtClean="0"/>
              <a:t>Physical Examination revealed normal cardiac findings</a:t>
            </a:r>
          </a:p>
          <a:p>
            <a:r>
              <a:rPr lang="en-US" sz="3200" dirty="0" smtClean="0"/>
              <a:t>CXR CTR 55%;  ECG showed </a:t>
            </a:r>
            <a:r>
              <a:rPr lang="en-US" sz="3200" dirty="0" err="1" smtClean="0"/>
              <a:t>III</a:t>
            </a:r>
            <a:r>
              <a:rPr lang="en-US" sz="2400" baseline="30000" dirty="0" err="1" smtClean="0"/>
              <a:t>o</a:t>
            </a:r>
            <a:r>
              <a:rPr lang="en-US" sz="3200" baseline="30000" dirty="0" smtClean="0"/>
              <a:t> </a:t>
            </a:r>
            <a:r>
              <a:rPr lang="en-US" sz="3200" dirty="0" smtClean="0"/>
              <a:t>AVB with RV apical pacing</a:t>
            </a:r>
          </a:p>
          <a:p>
            <a:r>
              <a:rPr lang="en-US" sz="3200" dirty="0" smtClean="0"/>
              <a:t>During her last visit, 2/6 HSM was heard over the apex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29038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659987"/>
          </a:xfrm>
          <a:ln>
            <a:solidFill>
              <a:srgbClr val="FF0000"/>
            </a:solidFill>
            <a:prstDash val="sysDot"/>
          </a:ln>
        </p:spPr>
        <p:txBody>
          <a:bodyPr>
            <a:normAutofit fontScale="90000"/>
          </a:bodyPr>
          <a:lstStyle/>
          <a:p>
            <a:r>
              <a:rPr lang="en-US" cap="none" dirty="0" smtClean="0"/>
              <a:t/>
            </a:r>
            <a:br>
              <a:rPr lang="en-US" cap="none" dirty="0" smtClean="0"/>
            </a:br>
            <a:r>
              <a:rPr lang="en-US" cap="none" dirty="0" smtClean="0"/>
              <a:t>Blood cultures were negative</a:t>
            </a:r>
            <a:br>
              <a:rPr lang="en-US" cap="none" dirty="0" smtClean="0"/>
            </a:br>
            <a:r>
              <a:rPr lang="en-US" cap="none" dirty="0" smtClean="0"/>
              <a:t>Lung perfusion scan </a:t>
            </a:r>
            <a:br>
              <a:rPr lang="en-US" cap="none" dirty="0" smtClean="0"/>
            </a:br>
            <a:r>
              <a:rPr lang="en-US" dirty="0" smtClean="0"/>
              <a:t>                      resolving pulmonary  emboli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80" y="2091218"/>
            <a:ext cx="7322820" cy="4583900"/>
          </a:xfrm>
          <a:ln>
            <a:solidFill>
              <a:srgbClr val="FFFF00"/>
            </a:solidFill>
          </a:ln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Shanmugasundaram\Desktop\058427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096"/>
          <a:stretch/>
        </p:blipFill>
        <p:spPr bwMode="auto">
          <a:xfrm>
            <a:off x="2209800" y="2220299"/>
            <a:ext cx="5930537" cy="440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200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096249" cy="1106658"/>
          </a:xfrm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Device  related  TR – a new disease 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525963"/>
          </a:xfrm>
          <a:ln>
            <a:solidFill>
              <a:srgbClr val="FFC000"/>
            </a:solidFill>
          </a:ln>
        </p:spPr>
        <p:txBody>
          <a:bodyPr>
            <a:noAutofit/>
          </a:bodyPr>
          <a:lstStyle/>
          <a:p>
            <a:r>
              <a:rPr lang="en-US" sz="4400" dirty="0" smtClean="0"/>
              <a:t>Impinging of leads on the leaflets</a:t>
            </a:r>
          </a:p>
          <a:p>
            <a:r>
              <a:rPr lang="en-US" sz="4400" dirty="0" smtClean="0"/>
              <a:t>Injury to the leaflets / </a:t>
            </a:r>
            <a:r>
              <a:rPr lang="en-US" sz="4400" dirty="0" err="1" smtClean="0"/>
              <a:t>chordal</a:t>
            </a:r>
            <a:r>
              <a:rPr lang="en-US" sz="4400" dirty="0" smtClean="0"/>
              <a:t> apparatus</a:t>
            </a:r>
          </a:p>
          <a:p>
            <a:r>
              <a:rPr lang="en-US" sz="4400" dirty="0" smtClean="0"/>
              <a:t>Infection of the lead with IE of TV</a:t>
            </a:r>
          </a:p>
          <a:p>
            <a:r>
              <a:rPr lang="en-US" sz="4400" dirty="0" smtClean="0"/>
              <a:t>Thromboembolic PH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89964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609601"/>
            <a:ext cx="9168254" cy="556591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20988" y="1121649"/>
            <a:ext cx="2564296" cy="9442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3D TTE to identify mechanism of TR caused by device leads</a:t>
            </a:r>
          </a:p>
          <a:p>
            <a:pPr algn="ctr"/>
            <a:r>
              <a:rPr lang="en-IN" sz="1050" dirty="0" err="1" smtClean="0"/>
              <a:t>Mediratta</a:t>
            </a:r>
            <a:r>
              <a:rPr lang="en-IN" sz="1050" dirty="0" smtClean="0"/>
              <a:t> A JACC imaging 2014; 7:337</a:t>
            </a:r>
            <a:endParaRPr lang="en-IN" sz="1050" dirty="0"/>
          </a:p>
        </p:txBody>
      </p:sp>
    </p:spTree>
    <p:extLst>
      <p:ext uri="{BB962C8B-B14F-4D97-AF65-F5344CB8AC3E}">
        <p14:creationId xmlns:p14="http://schemas.microsoft.com/office/powerpoint/2010/main" xmlns="" val="1446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1"/>
            <a:ext cx="8020049" cy="1018032"/>
          </a:xfrm>
          <a:ln>
            <a:solidFill>
              <a:srgbClr val="00B0F0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 6. A middle aged male with DOE &amp; syncope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1" y="2142067"/>
            <a:ext cx="8324849" cy="4094141"/>
          </a:xfrm>
          <a:ln>
            <a:solidFill>
              <a:srgbClr val="00B0F0"/>
            </a:solidFill>
          </a:ln>
        </p:spPr>
        <p:txBody>
          <a:bodyPr>
            <a:noAutofit/>
          </a:bodyPr>
          <a:lstStyle/>
          <a:p>
            <a:r>
              <a:rPr lang="en-US" sz="2800" dirty="0" smtClean="0"/>
              <a:t>50 </a:t>
            </a:r>
            <a:r>
              <a:rPr lang="en-US" sz="2800" dirty="0" err="1" smtClean="0"/>
              <a:t>yo</a:t>
            </a:r>
            <a:r>
              <a:rPr lang="en-US" sz="2800" dirty="0" smtClean="0"/>
              <a:t> male, a S.O  with no past medical illnesses</a:t>
            </a:r>
          </a:p>
          <a:p>
            <a:r>
              <a:rPr lang="en-US" sz="2800" dirty="0" smtClean="0"/>
              <a:t>DOE class III of 3 weeks duration </a:t>
            </a:r>
          </a:p>
          <a:p>
            <a:r>
              <a:rPr lang="en-US" sz="2800" dirty="0" smtClean="0"/>
              <a:t>Evaluated at VHF – CT PA done ; CTPH ruled out</a:t>
            </a:r>
          </a:p>
          <a:p>
            <a:r>
              <a:rPr lang="en-US" sz="2800" dirty="0" smtClean="0"/>
              <a:t>Was prescribed </a:t>
            </a:r>
            <a:r>
              <a:rPr lang="en-US" sz="2800" dirty="0" err="1" smtClean="0"/>
              <a:t>Ambrisentan</a:t>
            </a:r>
            <a:r>
              <a:rPr lang="en-US" sz="2800" dirty="0" smtClean="0"/>
              <a:t> 5 mg od </a:t>
            </a:r>
          </a:p>
          <a:p>
            <a:r>
              <a:rPr lang="en-US" sz="2800" dirty="0" smtClean="0"/>
              <a:t>Noticed pedal edema and he discontinued the drug</a:t>
            </a:r>
          </a:p>
          <a:p>
            <a:r>
              <a:rPr lang="en-US" sz="2800" dirty="0" smtClean="0"/>
              <a:t>O/E  Anemia +  Edema +  JVP N,  P2 loud. No murmur</a:t>
            </a:r>
          </a:p>
          <a:p>
            <a:r>
              <a:rPr lang="en-US" sz="2800" dirty="0" smtClean="0"/>
              <a:t>Blood check revealed anemia – </a:t>
            </a:r>
            <a:r>
              <a:rPr lang="en-US" sz="2800" dirty="0" err="1" smtClean="0"/>
              <a:t>Hb</a:t>
            </a:r>
            <a:r>
              <a:rPr lang="en-US" sz="2800" dirty="0" smtClean="0"/>
              <a:t>  6.4 g%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94481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hanmugasundaram\Desktop\IM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96" r="11855" b="19490"/>
          <a:stretch/>
        </p:blipFill>
        <p:spPr bwMode="auto">
          <a:xfrm>
            <a:off x="1371600" y="44946"/>
            <a:ext cx="6076188" cy="681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954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Shanmugasundaram\Desktop\ECG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1814"/>
            <a:ext cx="9144000" cy="689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554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Shanmugasundaram\Desktop\G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2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054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80417"/>
            <a:ext cx="7598569" cy="1200911"/>
          </a:xfrm>
        </p:spPr>
        <p:txBody>
          <a:bodyPr>
            <a:normAutofit fontScale="90000"/>
          </a:bodyPr>
          <a:lstStyle/>
          <a:p>
            <a:r>
              <a:rPr lang="en-US" sz="6000" i="1" cap="none" dirty="0" smtClean="0"/>
              <a:t>Not likely to be IPAH …</a:t>
            </a:r>
            <a:br>
              <a:rPr lang="en-US" sz="6000" i="1" cap="none" dirty="0" smtClean="0"/>
            </a:br>
            <a:r>
              <a:rPr lang="en-US" sz="4400" i="1" cap="none" dirty="0" smtClean="0"/>
              <a:t>                                   </a:t>
            </a:r>
            <a:r>
              <a:rPr lang="en-US" i="1" dirty="0" smtClean="0"/>
              <a:t>But, what is it ?</a:t>
            </a:r>
            <a:endParaRPr lang="en-US" sz="4400" i="1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38528"/>
            <a:ext cx="8534399" cy="4614672"/>
          </a:xfrm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en-US" sz="4000" dirty="0" smtClean="0"/>
              <a:t>A male of 50 </a:t>
            </a:r>
            <a:r>
              <a:rPr lang="en-US" sz="4000" dirty="0" err="1" smtClean="0"/>
              <a:t>yrs</a:t>
            </a:r>
            <a:endParaRPr lang="en-US" sz="4000" dirty="0" smtClean="0"/>
          </a:p>
          <a:p>
            <a:r>
              <a:rPr lang="en-US" sz="4000" dirty="0" smtClean="0"/>
              <a:t>Class III dyspnea of rapid onset</a:t>
            </a:r>
          </a:p>
          <a:p>
            <a:r>
              <a:rPr lang="en-US" sz="4000" dirty="0" smtClean="0"/>
              <a:t>A normal CXR, Near normal ECG</a:t>
            </a:r>
          </a:p>
          <a:p>
            <a:r>
              <a:rPr lang="en-US" sz="4000" dirty="0" smtClean="0"/>
              <a:t>ECHO :  Right heart chambers normal</a:t>
            </a:r>
          </a:p>
          <a:p>
            <a:r>
              <a:rPr lang="en-US" sz="4000" dirty="0" smtClean="0"/>
              <a:t>Severe anemia –</a:t>
            </a:r>
            <a:r>
              <a:rPr lang="en-US" sz="4000" dirty="0"/>
              <a:t> </a:t>
            </a:r>
            <a:r>
              <a:rPr lang="en-US" sz="4000" dirty="0" smtClean="0"/>
              <a:t>ref to hematologist</a:t>
            </a:r>
          </a:p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4000" dirty="0" smtClean="0"/>
              <a:t>    </a:t>
            </a:r>
            <a:r>
              <a:rPr lang="en-US" sz="4000" i="1" dirty="0" smtClean="0"/>
              <a:t>Hemolytic anemia, Sickle cell disease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xmlns="" val="205014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hanmugasundaram\Desktop\cases\PPH CASES\IMRAN KHAN\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" y="-1"/>
            <a:ext cx="9143641" cy="685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866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Shanmugasundaram\Desktop\US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70"/>
          <a:stretch/>
        </p:blipFill>
        <p:spPr bwMode="auto">
          <a:xfrm>
            <a:off x="833009" y="-19368"/>
            <a:ext cx="7643480" cy="687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177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What I missed and the hematologist made out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  <a:ln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txBody>
          <a:bodyPr>
            <a:normAutofit fontScale="92500"/>
          </a:bodyPr>
          <a:lstStyle/>
          <a:p>
            <a:r>
              <a:rPr lang="en-US" sz="8000" dirty="0" smtClean="0"/>
              <a:t> H/O Jaundice twice</a:t>
            </a:r>
          </a:p>
          <a:p>
            <a:r>
              <a:rPr lang="en-US" sz="8000" dirty="0" smtClean="0"/>
              <a:t> Mild splenomegaly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xmlns="" val="111984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940900"/>
            <a:ext cx="8318660" cy="4697645"/>
          </a:xfrm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3600" dirty="0" smtClean="0"/>
              <a:t>~ 2%  of  </a:t>
            </a:r>
            <a:r>
              <a:rPr lang="en-US" sz="3600" dirty="0" err="1" smtClean="0"/>
              <a:t>PoH</a:t>
            </a:r>
            <a:r>
              <a:rPr lang="en-US" sz="3600" dirty="0" smtClean="0"/>
              <a:t> – hepatic or </a:t>
            </a:r>
            <a:r>
              <a:rPr lang="en-US" sz="3600" dirty="0" err="1" smtClean="0"/>
              <a:t>extrahepatic</a:t>
            </a:r>
            <a:endParaRPr lang="en-US" sz="3600" dirty="0" smtClean="0"/>
          </a:p>
          <a:p>
            <a:r>
              <a:rPr lang="en-US" sz="3600" dirty="0" smtClean="0"/>
              <a:t>PH manifests 2-15 </a:t>
            </a:r>
            <a:r>
              <a:rPr lang="en-US" sz="3600" dirty="0" err="1" smtClean="0"/>
              <a:t>yrs</a:t>
            </a:r>
            <a:r>
              <a:rPr lang="en-US" sz="3600" dirty="0" smtClean="0"/>
              <a:t> after  dx of </a:t>
            </a:r>
            <a:r>
              <a:rPr lang="en-US" sz="3600" dirty="0" err="1" smtClean="0"/>
              <a:t>PoH</a:t>
            </a:r>
            <a:endParaRPr lang="en-US" sz="3600" dirty="0" smtClean="0"/>
          </a:p>
          <a:p>
            <a:r>
              <a:rPr lang="en-US" sz="3600" dirty="0" smtClean="0"/>
              <a:t>SVR is low and  C.O is high</a:t>
            </a:r>
          </a:p>
          <a:p>
            <a:r>
              <a:rPr lang="en-US" sz="3600" dirty="0" smtClean="0"/>
              <a:t>OAC  at suboptimal doses </a:t>
            </a:r>
          </a:p>
          <a:p>
            <a:r>
              <a:rPr lang="en-US" sz="3600" dirty="0" smtClean="0"/>
              <a:t>All PH specific therapies help</a:t>
            </a:r>
          </a:p>
          <a:p>
            <a:r>
              <a:rPr lang="en-US" sz="3600" dirty="0" smtClean="0"/>
              <a:t>Prognosis is poor – 5 </a:t>
            </a:r>
            <a:r>
              <a:rPr lang="en-US" sz="3600" dirty="0" err="1" smtClean="0"/>
              <a:t>yr</a:t>
            </a:r>
            <a:r>
              <a:rPr lang="en-US" sz="3600" dirty="0" smtClean="0"/>
              <a:t> survival  40 ~ 64%</a:t>
            </a:r>
          </a:p>
          <a:p>
            <a:r>
              <a:rPr lang="en-US" sz="3600" dirty="0" smtClean="0"/>
              <a:t>BB &amp; TIPS not tolerated </a:t>
            </a:r>
            <a:endParaRPr lang="en-US" sz="3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031" y="228600"/>
            <a:ext cx="8218169" cy="1447799"/>
          </a:xfrm>
          <a:ln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5400" b="1" dirty="0" err="1" smtClean="0"/>
              <a:t>Portopulmonary</a:t>
            </a:r>
            <a:r>
              <a:rPr lang="en-US" sz="5400" b="1" dirty="0" smtClean="0"/>
              <a:t> hypertension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xmlns="" val="332004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477249" cy="4686299"/>
          </a:xfrm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400" dirty="0" smtClean="0"/>
              <a:t>48 </a:t>
            </a:r>
            <a:r>
              <a:rPr lang="en-US" sz="2400" dirty="0" err="1" smtClean="0"/>
              <a:t>yo</a:t>
            </a:r>
            <a:r>
              <a:rPr lang="en-US" sz="2400" dirty="0" smtClean="0"/>
              <a:t> male presented with an episode of effort syncope 3 d  ago</a:t>
            </a:r>
          </a:p>
          <a:p>
            <a:r>
              <a:rPr lang="en-US" sz="2400" dirty="0" smtClean="0"/>
              <a:t>He had DOE class III 6 months ago, treated as new onset asthma</a:t>
            </a:r>
          </a:p>
          <a:p>
            <a:r>
              <a:rPr lang="en-US" sz="2400" dirty="0" smtClean="0"/>
              <a:t>CXR revealed normal lungs and normal CTR </a:t>
            </a:r>
          </a:p>
          <a:p>
            <a:r>
              <a:rPr lang="en-US" sz="2400" dirty="0" smtClean="0"/>
              <a:t>He felt better with </a:t>
            </a:r>
            <a:r>
              <a:rPr lang="en-US" sz="2400" dirty="0" err="1" smtClean="0"/>
              <a:t>bronchodilataors</a:t>
            </a:r>
            <a:r>
              <a:rPr lang="en-US" sz="2400" dirty="0" smtClean="0"/>
              <a:t>, but remained in class II</a:t>
            </a:r>
          </a:p>
          <a:p>
            <a:r>
              <a:rPr lang="en-US" sz="2400" dirty="0" smtClean="0"/>
              <a:t>For the last 1 month he has class III Dyspnea again</a:t>
            </a:r>
          </a:p>
          <a:p>
            <a:r>
              <a:rPr lang="en-US" sz="2400" dirty="0" smtClean="0"/>
              <a:t>He had hemoptysis 2 weeks ago, treated with antibiotics</a:t>
            </a:r>
          </a:p>
          <a:p>
            <a:r>
              <a:rPr lang="en-US" sz="2400" dirty="0" smtClean="0"/>
              <a:t>O/E </a:t>
            </a:r>
            <a:r>
              <a:rPr lang="en-US" sz="2400" dirty="0" err="1" smtClean="0"/>
              <a:t>Acyanotic</a:t>
            </a:r>
            <a:r>
              <a:rPr lang="en-US" sz="2400" dirty="0" smtClean="0"/>
              <a:t>,  Varicose veins left leg ; P 88/</a:t>
            </a:r>
            <a:r>
              <a:rPr lang="en-US" sz="2400" dirty="0" err="1" smtClean="0"/>
              <a:t>mt</a:t>
            </a:r>
            <a:r>
              <a:rPr lang="en-US" sz="2400" dirty="0" smtClean="0"/>
              <a:t>, Regular,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BP 110/88 mm Hg. JVP 3cm, ↑ a, Loud P2, 2/6 ESM ULSB</a:t>
            </a:r>
          </a:p>
          <a:p>
            <a:r>
              <a:rPr lang="en-US" sz="2400" dirty="0" smtClean="0"/>
              <a:t>ECG: RAD, No chamber hypertrophy.  CXR: CTR 55%,  ↑ MPA </a:t>
            </a:r>
          </a:p>
          <a:p>
            <a:r>
              <a:rPr lang="en-US" sz="2400" dirty="0" smtClean="0"/>
              <a:t>ECHO: Severe Unexplained PH,  Mild TR / PG 76 mm Hg, RV </a:t>
            </a:r>
            <a:r>
              <a:rPr lang="en-US" sz="2400" dirty="0" err="1" smtClean="0"/>
              <a:t>Dys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      </a:t>
            </a: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14351" y="238126"/>
            <a:ext cx="8020049" cy="933450"/>
          </a:xfrm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800" dirty="0" smtClean="0"/>
              <a:t>7. A middle aged male Syncope, DOE &amp; Hemoptysis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99792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1" y="2142068"/>
            <a:ext cx="7779543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i="1" dirty="0" smtClean="0"/>
              <a:t>What could have prompted </a:t>
            </a:r>
          </a:p>
          <a:p>
            <a:pPr marL="0" indent="0">
              <a:buNone/>
            </a:pPr>
            <a:r>
              <a:rPr lang="en-US" sz="4800" b="1" i="1" dirty="0"/>
              <a:t> </a:t>
            </a:r>
            <a:r>
              <a:rPr lang="en-US" sz="4800" b="1" i="1" dirty="0" smtClean="0"/>
              <a:t>              me to  do  PA </a:t>
            </a:r>
            <a:r>
              <a:rPr lang="en-US" sz="4800" b="1" i="1" dirty="0" err="1" smtClean="0"/>
              <a:t>angio</a:t>
            </a:r>
            <a:r>
              <a:rPr lang="en-US" sz="4800" b="1" i="1" dirty="0" smtClean="0"/>
              <a:t> ?</a:t>
            </a:r>
            <a:endParaRPr lang="en-US" sz="4800" b="1" i="1" dirty="0"/>
          </a:p>
        </p:txBody>
      </p:sp>
    </p:spTree>
    <p:extLst>
      <p:ext uri="{BB962C8B-B14F-4D97-AF65-F5344CB8AC3E}">
        <p14:creationId xmlns:p14="http://schemas.microsoft.com/office/powerpoint/2010/main" xmlns="" val="107610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2999" cy="4629150"/>
          </a:xfrm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>
            <a:noAutofit/>
          </a:bodyPr>
          <a:lstStyle/>
          <a:p>
            <a:r>
              <a:rPr lang="en-IN" sz="4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Age</a:t>
            </a:r>
            <a:r>
              <a:rPr lang="en-IN" sz="4000" dirty="0"/>
              <a:t> of presentation – a decade older</a:t>
            </a:r>
          </a:p>
          <a:p>
            <a:r>
              <a:rPr lang="en-IN" sz="4000" dirty="0"/>
              <a:t>H/O DVT or Pulmonary Embolism</a:t>
            </a:r>
          </a:p>
          <a:p>
            <a:r>
              <a:rPr lang="en-IN" sz="4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Intermittent worsening &amp; improvement</a:t>
            </a:r>
          </a:p>
          <a:p>
            <a:r>
              <a:rPr lang="en-IN" sz="4000" dirty="0"/>
              <a:t>Cough, </a:t>
            </a:r>
            <a:r>
              <a:rPr lang="en-IN" sz="4000" dirty="0" err="1"/>
              <a:t>Pleuritic</a:t>
            </a:r>
            <a:r>
              <a:rPr lang="en-IN" sz="4000" dirty="0"/>
              <a:t> pain &amp; </a:t>
            </a:r>
            <a:r>
              <a:rPr lang="en-IN" sz="4000" dirty="0" err="1"/>
              <a:t>Hemoptysis</a:t>
            </a:r>
            <a:endParaRPr lang="en-IN" sz="4000" dirty="0"/>
          </a:p>
          <a:p>
            <a:r>
              <a:rPr lang="en-IN" sz="4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Varicose veins</a:t>
            </a:r>
            <a:r>
              <a:rPr lang="en-IN" sz="4000" dirty="0"/>
              <a:t> – cause &amp; effect</a:t>
            </a:r>
          </a:p>
          <a:p>
            <a:r>
              <a:rPr lang="en-IN" sz="4000" dirty="0"/>
              <a:t>Bruit over the lung fields (30%)</a:t>
            </a:r>
          </a:p>
        </p:txBody>
      </p:sp>
    </p:spTree>
    <p:extLst>
      <p:ext uri="{BB962C8B-B14F-4D97-AF65-F5344CB8AC3E}">
        <p14:creationId xmlns:p14="http://schemas.microsoft.com/office/powerpoint/2010/main" xmlns="" val="251310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71600"/>
            <a:ext cx="8401049" cy="3657599"/>
          </a:xfrm>
        </p:spPr>
        <p:txBody>
          <a:bodyPr>
            <a:noAutofit/>
          </a:bodyPr>
          <a:lstStyle/>
          <a:p>
            <a:pPr algn="l"/>
            <a:r>
              <a:rPr lang="en-US" sz="5400" cap="none" dirty="0"/>
              <a:t>I</a:t>
            </a:r>
            <a:r>
              <a:rPr lang="en-US" sz="5400" cap="none" dirty="0" smtClean="0"/>
              <a:t>s there a way of </a:t>
            </a:r>
            <a:br>
              <a:rPr lang="en-US" sz="5400" cap="none" dirty="0" smtClean="0"/>
            </a:br>
            <a:r>
              <a:rPr lang="en-US" sz="5400" cap="none" dirty="0" smtClean="0"/>
              <a:t/>
            </a:r>
            <a:br>
              <a:rPr lang="en-US" sz="5400" cap="none" dirty="0" smtClean="0"/>
            </a:br>
            <a:r>
              <a:rPr lang="en-US" sz="5400" cap="none" dirty="0" smtClean="0"/>
              <a:t>         suspecting CTPH</a:t>
            </a:r>
            <a:br>
              <a:rPr lang="en-US" sz="5400" cap="none" dirty="0" smtClean="0"/>
            </a:b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 smtClean="0"/>
              <a:t>                            </a:t>
            </a:r>
            <a:r>
              <a:rPr lang="en-US" sz="5400" cap="none" dirty="0" smtClean="0"/>
              <a:t> from echo ?</a:t>
            </a:r>
            <a:endParaRPr lang="en-US" sz="5400" cap="none" dirty="0"/>
          </a:p>
        </p:txBody>
      </p:sp>
    </p:spTree>
    <p:extLst>
      <p:ext uri="{BB962C8B-B14F-4D97-AF65-F5344CB8AC3E}">
        <p14:creationId xmlns:p14="http://schemas.microsoft.com/office/powerpoint/2010/main" xmlns="" val="284047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1" y="264981"/>
            <a:ext cx="4992494" cy="632633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IN" b="1" i="1" dirty="0" smtClean="0"/>
              <a:t>ECHOCARDIOGRAPHY</a:t>
            </a:r>
            <a:endParaRPr lang="en-IN" b="1" i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1155" y="4419600"/>
            <a:ext cx="3052845" cy="2438401"/>
          </a:xfr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287" y="1524000"/>
            <a:ext cx="2863868" cy="2474310"/>
          </a:xfrm>
          <a:prstGeom prst="rect">
            <a:avLst/>
          </a:prstGeom>
        </p:spPr>
      </p:pic>
      <p:pic>
        <p:nvPicPr>
          <p:cNvPr id="8" name="Picture 2" descr="SU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12" y="1524000"/>
            <a:ext cx="3232626" cy="245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SU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445" y="4419600"/>
            <a:ext cx="327728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SU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1155" y="1523999"/>
            <a:ext cx="3052845" cy="245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1837" y="4419600"/>
            <a:ext cx="293361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1858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75867"/>
            <a:ext cx="9169945" cy="37942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81800" y="6172200"/>
            <a:ext cx="1519517" cy="251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00" dirty="0" smtClean="0">
                <a:solidFill>
                  <a:schemeClr val="bg1"/>
                </a:solidFill>
              </a:rPr>
              <a:t>Y Nakayama, JACC  1998; 31:1367</a:t>
            </a:r>
            <a:endParaRPr lang="en-IN" sz="1000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526740" y="4643718"/>
            <a:ext cx="867335" cy="2868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&gt; 0.77</a:t>
            </a:r>
            <a:endParaRPr lang="en-IN" dirty="0"/>
          </a:p>
        </p:txBody>
      </p:sp>
      <p:sp>
        <p:nvSpPr>
          <p:cNvPr id="7" name="Rounded Rectangle 6"/>
          <p:cNvSpPr/>
          <p:nvPr/>
        </p:nvSpPr>
        <p:spPr>
          <a:xfrm>
            <a:off x="7696200" y="4643718"/>
            <a:ext cx="914400" cy="2868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&gt; 1.35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64398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/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68043" y="4191000"/>
            <a:ext cx="2893039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dirty="0" smtClean="0"/>
              <a:t>     </a:t>
            </a:r>
            <a:r>
              <a:rPr lang="en-IN" sz="2000" b="1" dirty="0" smtClean="0">
                <a:solidFill>
                  <a:schemeClr val="bg1"/>
                </a:solidFill>
              </a:rPr>
              <a:t>Augmentation Index =</a:t>
            </a:r>
          </a:p>
          <a:p>
            <a:r>
              <a:rPr lang="en-IN" sz="1200" b="1" dirty="0">
                <a:solidFill>
                  <a:schemeClr val="bg1"/>
                </a:solidFill>
              </a:rPr>
              <a:t> </a:t>
            </a:r>
            <a:r>
              <a:rPr lang="en-IN" sz="1200" b="1" dirty="0" smtClean="0">
                <a:solidFill>
                  <a:schemeClr val="bg1"/>
                </a:solidFill>
              </a:rPr>
              <a:t>    </a:t>
            </a:r>
            <a:r>
              <a:rPr lang="en-IN" sz="1400" b="1" dirty="0" smtClean="0">
                <a:solidFill>
                  <a:schemeClr val="bg1"/>
                </a:solidFill>
              </a:rPr>
              <a:t>27.4% ± 15.2%  ~  - 25.1% ± 26.9%</a:t>
            </a:r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71351" y="5401657"/>
            <a:ext cx="2989731" cy="2868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b="1" dirty="0" smtClean="0">
                <a:solidFill>
                  <a:schemeClr val="bg1"/>
                </a:solidFill>
              </a:rPr>
              <a:t>97 ± 20 </a:t>
            </a:r>
            <a:r>
              <a:rPr lang="en-IN" b="1" dirty="0" err="1" smtClean="0">
                <a:solidFill>
                  <a:schemeClr val="bg1"/>
                </a:solidFill>
              </a:rPr>
              <a:t>ms</a:t>
            </a:r>
            <a:r>
              <a:rPr lang="en-IN" b="1" dirty="0" smtClean="0">
                <a:solidFill>
                  <a:schemeClr val="bg1"/>
                </a:solidFill>
              </a:rPr>
              <a:t>  ~  210 ± 49 </a:t>
            </a:r>
            <a:r>
              <a:rPr lang="en-IN" b="1" dirty="0" err="1" smtClean="0">
                <a:solidFill>
                  <a:schemeClr val="bg1"/>
                </a:solidFill>
              </a:rPr>
              <a:t>ms</a:t>
            </a:r>
            <a:r>
              <a:rPr lang="en-IN" b="1" dirty="0" smtClean="0">
                <a:solidFill>
                  <a:schemeClr val="bg1"/>
                </a:solidFill>
              </a:rPr>
              <a:t> 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1331" y="6327404"/>
            <a:ext cx="2111188" cy="358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 smtClean="0">
                <a:solidFill>
                  <a:schemeClr val="bg1"/>
                </a:solidFill>
              </a:rPr>
              <a:t>Y Nakayama  JACC 2001;38:214</a:t>
            </a:r>
            <a:endParaRPr lang="en-IN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14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hanmugasundaram\Desktop\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317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Pulmonary Velocity Profile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12" r="41330"/>
          <a:stretch/>
        </p:blipFill>
        <p:spPr bwMode="auto">
          <a:xfrm>
            <a:off x="1147084" y="2057400"/>
            <a:ext cx="2188028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03" r="24888"/>
          <a:stretch/>
        </p:blipFill>
        <p:spPr bwMode="auto">
          <a:xfrm>
            <a:off x="5833382" y="2057400"/>
            <a:ext cx="2167619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43" r="21204"/>
          <a:stretch/>
        </p:blipFill>
        <p:spPr bwMode="auto">
          <a:xfrm>
            <a:off x="3369467" y="2057400"/>
            <a:ext cx="2451327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47083" y="1667933"/>
            <a:ext cx="6853918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              </a:t>
            </a:r>
            <a:r>
              <a:rPr lang="en-US" sz="2000" b="1" dirty="0">
                <a:solidFill>
                  <a:schemeClr val="bg1"/>
                </a:solidFill>
              </a:rPr>
              <a:t>Type  1                                            </a:t>
            </a:r>
            <a:r>
              <a:rPr lang="en-US" sz="2000" b="1" dirty="0" smtClean="0">
                <a:solidFill>
                  <a:schemeClr val="bg1"/>
                </a:solidFill>
              </a:rPr>
              <a:t>      </a:t>
            </a:r>
            <a:r>
              <a:rPr lang="en-US" sz="2000" b="1" dirty="0">
                <a:solidFill>
                  <a:schemeClr val="bg1"/>
                </a:solidFill>
              </a:rPr>
              <a:t>Type  2                                           </a:t>
            </a:r>
            <a:r>
              <a:rPr lang="en-US" sz="2000" b="1" dirty="0" smtClean="0">
                <a:solidFill>
                  <a:schemeClr val="bg1"/>
                </a:solidFill>
              </a:rPr>
              <a:t>      Type  </a:t>
            </a:r>
            <a:r>
              <a:rPr lang="en-US" sz="20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24916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688" y="0"/>
            <a:ext cx="835062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7835" y="2876124"/>
            <a:ext cx="2030505" cy="10549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6688" y="848380"/>
            <a:ext cx="2521324" cy="663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 </a:t>
            </a:r>
            <a:r>
              <a:rPr lang="en-IN" sz="1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IN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IN" sz="12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Hardziyenka</a:t>
            </a:r>
            <a:r>
              <a:rPr lang="en-IN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,   EHJ 2007;28: 842</a:t>
            </a:r>
            <a:endParaRPr lang="en-IN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181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Shanmugasundaram\Desktop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86" y="0"/>
            <a:ext cx="9133114" cy="684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307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An optometrist with PH of 26 </a:t>
            </a:r>
            <a:r>
              <a:rPr lang="en-US" sz="3600" dirty="0" err="1" smtClean="0"/>
              <a:t>yrs</a:t>
            </a:r>
            <a:r>
              <a:rPr lang="en-US" sz="3600" dirty="0" smtClean="0"/>
              <a:t> duration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dirty="0" smtClean="0"/>
              <a:t>26 </a:t>
            </a:r>
            <a:r>
              <a:rPr lang="en-US" dirty="0" err="1" smtClean="0"/>
              <a:t>y.o</a:t>
            </a:r>
            <a:r>
              <a:rPr lang="en-US" dirty="0" smtClean="0"/>
              <a:t>. F, presented with DOE class III for  6 m</a:t>
            </a:r>
          </a:p>
          <a:p>
            <a:r>
              <a:rPr lang="en-US" dirty="0" smtClean="0"/>
              <a:t>Heart murmur detected in neonatal life</a:t>
            </a:r>
          </a:p>
          <a:p>
            <a:r>
              <a:rPr lang="en-US" dirty="0" smtClean="0"/>
              <a:t>Echo revealed right heart overload with high pressure TR </a:t>
            </a:r>
          </a:p>
          <a:p>
            <a:r>
              <a:rPr lang="en-US" dirty="0" smtClean="0"/>
              <a:t>She grew up with delayed milestones &amp; had many CV consults &amp; Echoes done periodically </a:t>
            </a:r>
          </a:p>
          <a:p>
            <a:r>
              <a:rPr lang="en-US" dirty="0" err="1" smtClean="0"/>
              <a:t>Clas</a:t>
            </a:r>
            <a:r>
              <a:rPr lang="en-US" dirty="0" smtClean="0"/>
              <a:t> II &gt; III dyspnea with added fatigue </a:t>
            </a:r>
          </a:p>
          <a:p>
            <a:r>
              <a:rPr lang="en-US" dirty="0" smtClean="0"/>
              <a:t>Heart Lung transplant was offered finally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9770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4953000" cy="762000"/>
          </a:xfrm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en-US" dirty="0" smtClean="0"/>
              <a:t>Physical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48200"/>
          </a:xfrm>
          <a:ln>
            <a:solidFill>
              <a:srgbClr val="92D050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Tall asthenic build, sparse subcutaneous fat</a:t>
            </a:r>
          </a:p>
          <a:p>
            <a:r>
              <a:rPr lang="en-US" dirty="0" smtClean="0"/>
              <a:t>Stretchable skin, few </a:t>
            </a:r>
            <a:r>
              <a:rPr lang="en-US" dirty="0" err="1" smtClean="0"/>
              <a:t>striae</a:t>
            </a:r>
            <a:endParaRPr lang="en-US" dirty="0" smtClean="0"/>
          </a:p>
          <a:p>
            <a:r>
              <a:rPr lang="en-US" dirty="0" smtClean="0"/>
              <a:t>Comfortable at rest, </a:t>
            </a:r>
            <a:r>
              <a:rPr lang="en-US" dirty="0" err="1"/>
              <a:t>Acyanotic</a:t>
            </a:r>
            <a:r>
              <a:rPr lang="en-US" dirty="0"/>
              <a:t>, </a:t>
            </a:r>
            <a:r>
              <a:rPr lang="en-US" dirty="0" smtClean="0"/>
              <a:t>No clubbing</a:t>
            </a:r>
          </a:p>
          <a:p>
            <a:r>
              <a:rPr lang="en-US" dirty="0" smtClean="0"/>
              <a:t>JVP normal, S1 N;  S2 in PA loud, 3/6 harsh ESM along RSB, LSB &amp; </a:t>
            </a:r>
            <a:r>
              <a:rPr lang="en-US" dirty="0" err="1" smtClean="0"/>
              <a:t>Infraclavicular</a:t>
            </a:r>
            <a:r>
              <a:rPr lang="en-US" dirty="0" smtClean="0"/>
              <a:t> regions, </a:t>
            </a:r>
            <a:r>
              <a:rPr lang="en-US" dirty="0" err="1" smtClean="0"/>
              <a:t>interscapular</a:t>
            </a:r>
            <a:r>
              <a:rPr lang="en-US" dirty="0" smtClean="0"/>
              <a:t> regions</a:t>
            </a:r>
          </a:p>
          <a:p>
            <a:r>
              <a:rPr lang="en-US" dirty="0" smtClean="0"/>
              <a:t>ECG: RAD &amp; RVH</a:t>
            </a:r>
          </a:p>
          <a:p>
            <a:r>
              <a:rPr lang="en-US" dirty="0" smtClean="0"/>
              <a:t>ECHO: RAE, RVE, RVH, </a:t>
            </a:r>
            <a:r>
              <a:rPr lang="en-US" dirty="0" err="1" smtClean="0"/>
              <a:t>Dilataed</a:t>
            </a:r>
            <a:r>
              <a:rPr lang="en-US" dirty="0" smtClean="0"/>
              <a:t> MPA, Mild TR with PG of 76 mm Hg.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6083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E:\160 gb backup\d drive\Desktop\PPAS CL\ppas\whl img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28" t="21916" r="22172" b="15859"/>
          <a:stretch/>
        </p:blipFill>
        <p:spPr bwMode="auto">
          <a:xfrm>
            <a:off x="0" y="1219200"/>
            <a:ext cx="4648200" cy="512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160 gb backup\d drive\Desktop\PPAS CL\ppas\whl img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02" t="21414" r="30749" b="15206"/>
          <a:stretch/>
        </p:blipFill>
        <p:spPr bwMode="auto">
          <a:xfrm>
            <a:off x="4804113" y="1219199"/>
            <a:ext cx="4339887" cy="512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664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E:\160 gb backup\d drive\Desktop\PPAS CL\ppas\vr full img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34" t="2597" r="3743" b="18637"/>
          <a:stretch/>
        </p:blipFill>
        <p:spPr bwMode="auto">
          <a:xfrm>
            <a:off x="0" y="228600"/>
            <a:ext cx="4495862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:\160 gb backup\d drive\Desktop\PPAS CL\ppas\vr full img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0" t="3506" r="2953" b="18282"/>
          <a:stretch/>
        </p:blipFill>
        <p:spPr bwMode="auto">
          <a:xfrm>
            <a:off x="4554666" y="228600"/>
            <a:ext cx="455123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084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Dr. SSS\Desktop\BALAN\10_4_2013_2_12_49_PM\IMG-0001-0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1" y="2057400"/>
            <a:ext cx="2971800" cy="1905000"/>
          </a:xfrm>
          <a:prstGeom prst="rect">
            <a:avLst/>
          </a:prstGeom>
          <a:noFill/>
          <a:ln>
            <a:solidFill>
              <a:srgbClr val="FBF616"/>
            </a:solidFill>
          </a:ln>
        </p:spPr>
      </p:pic>
      <p:pic>
        <p:nvPicPr>
          <p:cNvPr id="1028" name="Picture 4" descr="C:\Users\Dr. SSS\Desktop\BALAN\10_4_2013_2_12_49_PM\IMG-0001-00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38599"/>
            <a:ext cx="4131658" cy="2819401"/>
          </a:xfrm>
          <a:prstGeom prst="rect">
            <a:avLst/>
          </a:prstGeom>
          <a:noFill/>
          <a:ln>
            <a:solidFill>
              <a:srgbClr val="FBF616"/>
            </a:solidFill>
          </a:ln>
        </p:spPr>
      </p:pic>
      <p:pic>
        <p:nvPicPr>
          <p:cNvPr id="1029" name="Picture 5" descr="C:\Users\Dr. SSS\Desktop\BALAN\10_4_2013_2_12_49_PM\IMG-0001-000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"/>
            <a:ext cx="2819400" cy="1923930"/>
          </a:xfrm>
          <a:prstGeom prst="rect">
            <a:avLst/>
          </a:prstGeom>
          <a:noFill/>
          <a:ln>
            <a:solidFill>
              <a:srgbClr val="FBF616"/>
            </a:solidFill>
          </a:ln>
        </p:spPr>
      </p:pic>
      <p:pic>
        <p:nvPicPr>
          <p:cNvPr id="1030" name="Picture 6" descr="C:\Users\Dr. SSS\Desktop\BALAN\10_4_2013_2_12_49_PM\IMG-0001-0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2819400" cy="1923930"/>
          </a:xfrm>
          <a:prstGeom prst="rect">
            <a:avLst/>
          </a:prstGeom>
          <a:noFill/>
          <a:ln>
            <a:solidFill>
              <a:srgbClr val="FBF616"/>
            </a:solidFill>
          </a:ln>
        </p:spPr>
      </p:pic>
      <p:pic>
        <p:nvPicPr>
          <p:cNvPr id="1031" name="Picture 7" descr="C:\Users\Dr. SSS\Desktop\BALAN\10_4_2013_2_12_49_PM\IMG-0001-00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010674"/>
            <a:ext cx="2971800" cy="2027926"/>
          </a:xfrm>
          <a:prstGeom prst="rect">
            <a:avLst/>
          </a:prstGeom>
          <a:noFill/>
          <a:ln>
            <a:solidFill>
              <a:srgbClr val="FBF616"/>
            </a:solidFill>
          </a:ln>
        </p:spPr>
      </p:pic>
      <p:pic>
        <p:nvPicPr>
          <p:cNvPr id="1032" name="Picture 8" descr="C:\Users\Dr. SSS\Desktop\BALAN\10_4_2013_2_12_49_PM\IMG-0001-00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3998103"/>
            <a:ext cx="4191000" cy="2859897"/>
          </a:xfrm>
          <a:prstGeom prst="rect">
            <a:avLst/>
          </a:prstGeom>
          <a:noFill/>
          <a:ln>
            <a:solidFill>
              <a:srgbClr val="FBF616"/>
            </a:solidFill>
          </a:ln>
        </p:spPr>
      </p:pic>
      <p:pic>
        <p:nvPicPr>
          <p:cNvPr id="1033" name="Picture 9" descr="C:\Users\Dr. SSS\Desktop\BALAN\10_4_2013_2_12_49_PM\IMG-0001-000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1"/>
            <a:ext cx="2971799" cy="1975928"/>
          </a:xfrm>
          <a:prstGeom prst="rect">
            <a:avLst/>
          </a:prstGeom>
          <a:noFill/>
          <a:ln>
            <a:solidFill>
              <a:srgbClr val="FBF616"/>
            </a:solidFill>
          </a:ln>
        </p:spPr>
      </p:pic>
      <p:pic>
        <p:nvPicPr>
          <p:cNvPr id="1034" name="Picture 10" descr="C:\Users\Dr. SSS\Desktop\BALAN\10_4_2013_2_12_49_PM\IMG-0001-0001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4200" y="2033199"/>
            <a:ext cx="2895600" cy="1975928"/>
          </a:xfrm>
          <a:prstGeom prst="rect">
            <a:avLst/>
          </a:prstGeom>
          <a:noFill/>
          <a:ln>
            <a:solidFill>
              <a:srgbClr val="FBF616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09577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revespcardiol.org/imatges/255/255v63n03/grande/255v63n03-13148601fi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8258" y="0"/>
            <a:ext cx="6291742" cy="6858000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3733800" y="76200"/>
            <a:ext cx="1371600" cy="838200"/>
          </a:xfrm>
          <a:prstGeom prst="rightArrow">
            <a:avLst>
              <a:gd name="adj1" fmla="val 50000"/>
              <a:gd name="adj2" fmla="val 535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/>
          </a:p>
        </p:txBody>
      </p:sp>
      <p:sp>
        <p:nvSpPr>
          <p:cNvPr id="6" name="Rectangle 5"/>
          <p:cNvSpPr/>
          <p:nvPr/>
        </p:nvSpPr>
        <p:spPr>
          <a:xfrm>
            <a:off x="3657600" y="300335"/>
            <a:ext cx="1376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TPG 6</a:t>
            </a:r>
            <a:r>
              <a:rPr lang="en-US" sz="1200" b="1" dirty="0" smtClean="0">
                <a:sym typeface="Symbol"/>
              </a:rPr>
              <a:t>2 mmHg</a:t>
            </a:r>
          </a:p>
          <a:p>
            <a:pPr algn="ctr"/>
            <a:r>
              <a:rPr lang="en-US" sz="1200" b="1" dirty="0" smtClean="0">
                <a:sym typeface="Symbol"/>
              </a:rPr>
              <a:t>PVR 0.9 0.4 WU</a:t>
            </a:r>
            <a:endParaRPr lang="en-US" sz="1200" b="1" dirty="0"/>
          </a:p>
        </p:txBody>
      </p:sp>
      <p:sp>
        <p:nvSpPr>
          <p:cNvPr id="8" name="Right Arrow 7"/>
          <p:cNvSpPr/>
          <p:nvPr/>
        </p:nvSpPr>
        <p:spPr>
          <a:xfrm>
            <a:off x="3733800" y="2057400"/>
            <a:ext cx="1371600" cy="838200"/>
          </a:xfrm>
          <a:prstGeom prst="rightArrow">
            <a:avLst>
              <a:gd name="adj1" fmla="val 50000"/>
              <a:gd name="adj2" fmla="val 53509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/>
          </a:p>
        </p:txBody>
      </p:sp>
      <p:sp>
        <p:nvSpPr>
          <p:cNvPr id="9" name="Rectangle 8"/>
          <p:cNvSpPr/>
          <p:nvPr/>
        </p:nvSpPr>
        <p:spPr>
          <a:xfrm>
            <a:off x="3581400" y="2209800"/>
            <a:ext cx="1376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TPG 6</a:t>
            </a:r>
            <a:r>
              <a:rPr lang="en-US" sz="1200" b="1" dirty="0" smtClean="0">
                <a:sym typeface="Symbol"/>
              </a:rPr>
              <a:t>2 mmHg</a:t>
            </a:r>
          </a:p>
          <a:p>
            <a:pPr algn="ctr"/>
            <a:r>
              <a:rPr lang="en-US" sz="1200" b="1" dirty="0" smtClean="0">
                <a:sym typeface="Symbol"/>
              </a:rPr>
              <a:t>PVR 0.9 0.4 WU</a:t>
            </a:r>
            <a:endParaRPr lang="en-US" sz="1200" b="1" dirty="0"/>
          </a:p>
        </p:txBody>
      </p:sp>
      <p:sp>
        <p:nvSpPr>
          <p:cNvPr id="12" name="Right Arrow 11"/>
          <p:cNvSpPr/>
          <p:nvPr/>
        </p:nvSpPr>
        <p:spPr>
          <a:xfrm>
            <a:off x="3733800" y="4267200"/>
            <a:ext cx="1371600" cy="838200"/>
          </a:xfrm>
          <a:prstGeom prst="rightArrow">
            <a:avLst>
              <a:gd name="adj1" fmla="val 50000"/>
              <a:gd name="adj2" fmla="val 53509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/>
          </a:p>
        </p:txBody>
      </p:sp>
      <p:sp>
        <p:nvSpPr>
          <p:cNvPr id="13" name="Rectangle 12"/>
          <p:cNvSpPr/>
          <p:nvPr/>
        </p:nvSpPr>
        <p:spPr>
          <a:xfrm>
            <a:off x="3581400" y="4419600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TPG &gt; 12 </a:t>
            </a:r>
            <a:r>
              <a:rPr lang="en-US" sz="1200" b="1" dirty="0" smtClean="0">
                <a:sym typeface="Symbol"/>
              </a:rPr>
              <a:t>mm Hg</a:t>
            </a:r>
          </a:p>
          <a:p>
            <a:pPr algn="ctr"/>
            <a:r>
              <a:rPr lang="en-US" sz="1200" b="1" dirty="0" smtClean="0">
                <a:sym typeface="Symbol"/>
              </a:rPr>
              <a:t>PVR  &gt; 2.5 WU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1752600" y="533400"/>
            <a:ext cx="990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Normal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1676400" y="2514600"/>
            <a:ext cx="990600" cy="2286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Passive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1600200" y="4648200"/>
            <a:ext cx="990600" cy="228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Reactive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94550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Diastolic dysfunction </a:t>
            </a:r>
            <a:br>
              <a:rPr lang="en-US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major determinant of PH in HF patients</a:t>
            </a: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E/E’ of &gt; 15 with a MV DT of &lt; 150 ms is highly predictive of PH, irrespective of EF</a:t>
            </a:r>
          </a:p>
          <a:p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Left </a:t>
            </a:r>
            <a:r>
              <a:rPr lang="en-US" sz="36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atrial</a:t>
            </a:r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size</a:t>
            </a:r>
          </a:p>
          <a:p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Mitral regurgitation </a:t>
            </a:r>
          </a:p>
          <a:p>
            <a:r>
              <a:rPr lang="en-US" sz="36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Atrial</a:t>
            </a:r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Fibrillation </a:t>
            </a:r>
          </a:p>
          <a:p>
            <a:r>
              <a:rPr lang="en-US" sz="36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Comorbid</a:t>
            </a:r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36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Age,Obesity,CKD,Anemia,OSA</a:t>
            </a:r>
            <a:endParaRPr lang="en-US" sz="36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endParaRPr lang="en-US" sz="36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537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en-US" dirty="0" smtClean="0"/>
              <a:t>2. Middle aged male with DOE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3810000"/>
          </a:xfrm>
          <a:ln>
            <a:solidFill>
              <a:srgbClr val="FFFF00"/>
            </a:solidFill>
          </a:ln>
        </p:spPr>
        <p:txBody>
          <a:bodyPr/>
          <a:lstStyle/>
          <a:p>
            <a:r>
              <a:rPr lang="en-US" dirty="0" smtClean="0"/>
              <a:t> 43 </a:t>
            </a:r>
            <a:r>
              <a:rPr lang="en-US" dirty="0" err="1" smtClean="0"/>
              <a:t>yo</a:t>
            </a:r>
            <a:r>
              <a:rPr lang="en-US" dirty="0" smtClean="0"/>
              <a:t> male, has DOE class II for 5 </a:t>
            </a:r>
            <a:r>
              <a:rPr lang="en-US" dirty="0" err="1" smtClean="0"/>
              <a:t>yrs</a:t>
            </a:r>
            <a:r>
              <a:rPr lang="en-US" dirty="0" smtClean="0"/>
              <a:t>  which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has progressed to class III for 4 months.</a:t>
            </a:r>
          </a:p>
          <a:p>
            <a:r>
              <a:rPr lang="en-US" dirty="0" smtClean="0"/>
              <a:t>Few episodes of cough </a:t>
            </a:r>
            <a:r>
              <a:rPr lang="en-US" dirty="0" err="1" smtClean="0"/>
              <a:t>presysncope</a:t>
            </a:r>
            <a:r>
              <a:rPr lang="en-US" dirty="0" smtClean="0"/>
              <a:t> &amp; blood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tinged sputum</a:t>
            </a:r>
          </a:p>
          <a:p>
            <a:r>
              <a:rPr lang="en-US" dirty="0" err="1" smtClean="0"/>
              <a:t>Acyanotic</a:t>
            </a:r>
            <a:r>
              <a:rPr lang="en-US" dirty="0" smtClean="0"/>
              <a:t>, BP  134/80 mm Hg, JVP  N, </a:t>
            </a:r>
          </a:p>
          <a:p>
            <a:r>
              <a:rPr lang="en-US" dirty="0" smtClean="0"/>
              <a:t>S1 Normal, S 2 split wide, 4/6 ESM ULSB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4157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Dr. SSS\Desktop\PR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5811884" cy="3429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026" name="Picture 2" descr="C:\Users\Dr. SSS\Desktop\PR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0966" y="3505200"/>
            <a:ext cx="5053034" cy="335279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9" name="Left Arrow Callout 8"/>
          <p:cNvSpPr/>
          <p:nvPr/>
        </p:nvSpPr>
        <p:spPr>
          <a:xfrm>
            <a:off x="5867400" y="838200"/>
            <a:ext cx="3276600" cy="2057400"/>
          </a:xfrm>
          <a:prstGeom prst="leftArrowCallout">
            <a:avLst>
              <a:gd name="adj1" fmla="val 25000"/>
              <a:gd name="adj2" fmla="val 25000"/>
              <a:gd name="adj3" fmla="val 19709"/>
              <a:gd name="adj4" fmla="val 75861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After 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Sildenafil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50 mg </a:t>
            </a:r>
            <a:r>
              <a:rPr lang="en-US" sz="4000" b="1" dirty="0" err="1" smtClean="0">
                <a:solidFill>
                  <a:srgbClr val="FF0000"/>
                </a:solidFill>
              </a:rPr>
              <a:t>tid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ight Arrow Callout 9"/>
          <p:cNvSpPr/>
          <p:nvPr/>
        </p:nvSpPr>
        <p:spPr>
          <a:xfrm>
            <a:off x="0" y="3962400"/>
            <a:ext cx="4038600" cy="2286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6406"/>
            </a:avLst>
          </a:prstGeom>
          <a:noFill/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After</a:t>
            </a:r>
          </a:p>
          <a:p>
            <a:pPr algn="ctr"/>
            <a:r>
              <a:rPr lang="en-US" sz="2400" b="1" dirty="0" err="1" smtClean="0">
                <a:solidFill>
                  <a:srgbClr val="FFC000"/>
                </a:solidFill>
              </a:rPr>
              <a:t>Sildenafil</a:t>
            </a:r>
            <a:r>
              <a:rPr lang="en-US" sz="2400" b="1" dirty="0" smtClean="0">
                <a:solidFill>
                  <a:srgbClr val="FFC000"/>
                </a:solidFill>
              </a:rPr>
              <a:t> 50 mg </a:t>
            </a:r>
            <a:r>
              <a:rPr lang="en-US" sz="2400" b="1" dirty="0" err="1" smtClean="0">
                <a:solidFill>
                  <a:srgbClr val="FFC000"/>
                </a:solidFill>
              </a:rPr>
              <a:t>tid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and</a:t>
            </a:r>
          </a:p>
          <a:p>
            <a:pPr algn="ctr"/>
            <a:r>
              <a:rPr lang="en-US" sz="2400" b="1" dirty="0" err="1" smtClean="0">
                <a:solidFill>
                  <a:srgbClr val="FFC000"/>
                </a:solidFill>
              </a:rPr>
              <a:t>Ambrisentan</a:t>
            </a:r>
            <a:r>
              <a:rPr lang="en-US" sz="2400" b="1" dirty="0" smtClean="0">
                <a:solidFill>
                  <a:srgbClr val="FFC000"/>
                </a:solidFill>
              </a:rPr>
              <a:t> 5 mg </a:t>
            </a:r>
            <a:r>
              <a:rPr lang="en-US" sz="2400" b="1" dirty="0" err="1" smtClean="0">
                <a:solidFill>
                  <a:srgbClr val="FFC000"/>
                </a:solidFill>
              </a:rPr>
              <a:t>od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726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E:\160 gb backup\f drive\echo\osa pah\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76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Shanmugam\Desktop\SANTHANALAKSHMI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636000" cy="647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866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0"/>
            <a:ext cx="4038600" cy="68580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Ms SL 30/F</a:t>
            </a:r>
          </a:p>
          <a:p>
            <a:r>
              <a:rPr lang="en-US" dirty="0" smtClean="0"/>
              <a:t>Class I  WHO</a:t>
            </a:r>
          </a:p>
          <a:p>
            <a:r>
              <a:rPr lang="en-US" dirty="0" smtClean="0"/>
              <a:t>6MWD = 420 </a:t>
            </a:r>
            <a:r>
              <a:rPr lang="en-US" dirty="0" err="1" smtClean="0"/>
              <a:t>metres</a:t>
            </a:r>
            <a:endParaRPr lang="en-US" dirty="0" smtClean="0"/>
          </a:p>
          <a:p>
            <a:r>
              <a:rPr lang="en-US" dirty="0" smtClean="0"/>
              <a:t>JVP N; S2 normal;</a:t>
            </a:r>
          </a:p>
          <a:p>
            <a:r>
              <a:rPr lang="en-US" dirty="0" smtClean="0"/>
              <a:t>No murmur.</a:t>
            </a:r>
            <a:endParaRPr lang="en-US" dirty="0"/>
          </a:p>
        </p:txBody>
      </p:sp>
      <p:pic>
        <p:nvPicPr>
          <p:cNvPr id="1026" name="Picture 2" descr="C:\Users\Dr. SSS\Desktop\IMG_0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57250" y="857250"/>
            <a:ext cx="6858000" cy="51435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981200" y="990600"/>
            <a:ext cx="1676400" cy="4572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859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57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Study of Intravenous </a:t>
            </a:r>
            <a:r>
              <a:rPr lang="en-US" b="1" dirty="0" err="1" smtClean="0"/>
              <a:t>Remodulin</a:t>
            </a:r>
            <a:r>
              <a:rPr lang="en-US" b="1" dirty="0" smtClean="0"/>
              <a:t> in Patients in India With Pulmonary Arterial Hypertension (TRUST-1)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33600"/>
            <a:ext cx="9144000" cy="4724400"/>
          </a:xfrm>
        </p:spPr>
        <p:txBody>
          <a:bodyPr/>
          <a:lstStyle/>
          <a:p>
            <a:r>
              <a:rPr lang="en-US" dirty="0" smtClean="0"/>
              <a:t>Enrolled in  July  2005</a:t>
            </a:r>
          </a:p>
          <a:p>
            <a:r>
              <a:rPr lang="en-US" dirty="0" smtClean="0"/>
              <a:t>Class III – DOE and </a:t>
            </a:r>
            <a:r>
              <a:rPr lang="en-US" dirty="0" err="1" smtClean="0"/>
              <a:t>presyncope</a:t>
            </a:r>
            <a:r>
              <a:rPr lang="en-US" dirty="0" smtClean="0"/>
              <a:t> on effort</a:t>
            </a:r>
          </a:p>
          <a:p>
            <a:r>
              <a:rPr lang="en-US" dirty="0" smtClean="0"/>
              <a:t>2 of  her elder sisters  died of PAH </a:t>
            </a:r>
          </a:p>
          <a:p>
            <a:r>
              <a:rPr lang="en-US" dirty="0" smtClean="0"/>
              <a:t>Elevated JVP, PSH, Loud P2 and 2/6 TR murmur</a:t>
            </a:r>
          </a:p>
          <a:p>
            <a:r>
              <a:rPr lang="en-US" dirty="0" smtClean="0"/>
              <a:t>ECG: RAD, RVH </a:t>
            </a:r>
          </a:p>
          <a:p>
            <a:r>
              <a:rPr lang="en-US" dirty="0" smtClean="0"/>
              <a:t>CXR: CTR of 60%  Arterial PAH</a:t>
            </a:r>
          </a:p>
          <a:p>
            <a:r>
              <a:rPr lang="en-US" dirty="0" smtClean="0"/>
              <a:t>RHC – PAP = 98/46   m 63 mmHg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0161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0"/>
            <a:ext cx="3886200" cy="68580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TK  38/M</a:t>
            </a:r>
          </a:p>
          <a:p>
            <a:r>
              <a:rPr lang="en-US" dirty="0" smtClean="0"/>
              <a:t>Class II WHO</a:t>
            </a:r>
          </a:p>
          <a:p>
            <a:r>
              <a:rPr lang="en-US" dirty="0" smtClean="0"/>
              <a:t>Normal JVP</a:t>
            </a:r>
          </a:p>
          <a:p>
            <a:r>
              <a:rPr lang="en-US" dirty="0" smtClean="0"/>
              <a:t>Loud  P2  </a:t>
            </a:r>
          </a:p>
          <a:p>
            <a:r>
              <a:rPr lang="en-US" dirty="0" smtClean="0"/>
              <a:t>3/6 PR murmur</a:t>
            </a:r>
          </a:p>
          <a:p>
            <a:r>
              <a:rPr lang="en-US" dirty="0" smtClean="0"/>
              <a:t>6MWD = 385 m</a:t>
            </a:r>
            <a:endParaRPr lang="en-US" dirty="0"/>
          </a:p>
        </p:txBody>
      </p:sp>
      <p:pic>
        <p:nvPicPr>
          <p:cNvPr id="1026" name="Picture 2" descr="C:\Users\Dr. SSS\Desktop\IMG_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57252" y="857249"/>
            <a:ext cx="6858003" cy="514350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447800" y="838200"/>
            <a:ext cx="1981200" cy="6096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272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FF00"/>
                </a:solidFill>
              </a:rPr>
              <a:t>  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          PULMONARY  HYPERTENSION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                           </a:t>
            </a:r>
            <a:r>
              <a:rPr lang="en-US" sz="3600" b="1" dirty="0" err="1" smtClean="0">
                <a:solidFill>
                  <a:srgbClr val="FFC000"/>
                </a:solidFill>
              </a:rPr>
              <a:t>mPAP</a:t>
            </a:r>
            <a:r>
              <a:rPr lang="en-US" sz="3600" b="1" dirty="0" smtClean="0">
                <a:solidFill>
                  <a:srgbClr val="FFC000"/>
                </a:solidFill>
              </a:rPr>
              <a:t>  </a:t>
            </a:r>
            <a:r>
              <a:rPr lang="en-US" sz="3600" b="1" dirty="0" smtClean="0">
                <a:solidFill>
                  <a:srgbClr val="FFC000"/>
                </a:solidFill>
                <a:sym typeface="Symbol"/>
              </a:rPr>
              <a:t> 25 mm Hg</a:t>
            </a:r>
            <a:br>
              <a:rPr lang="en-US" sz="3600" b="1" dirty="0" smtClean="0">
                <a:solidFill>
                  <a:srgbClr val="FFC000"/>
                </a:solidFill>
                <a:sym typeface="Symbol"/>
              </a:rPr>
            </a:br>
            <a:endParaRPr lang="en-US" sz="3600" b="1" i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676400"/>
            <a:ext cx="2590800" cy="762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solidFill>
                  <a:schemeClr val="tx1"/>
                </a:solidFill>
                <a:sym typeface="Symbol"/>
              </a:rPr>
              <a:t>PAWP &lt; 15 mmHg     Pre Capillary PH 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2590800"/>
            <a:ext cx="2590800" cy="2667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1" y="2590800"/>
            <a:ext cx="2590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ym typeface="Symbol"/>
              </a:rPr>
              <a:t>1.Pulmonary   Arterial</a:t>
            </a:r>
          </a:p>
          <a:p>
            <a:r>
              <a:rPr lang="en-US" sz="2000" b="1" dirty="0">
                <a:sym typeface="Symbol"/>
              </a:rPr>
              <a:t> </a:t>
            </a:r>
            <a:r>
              <a:rPr lang="en-US" sz="2000" b="1" dirty="0" smtClean="0">
                <a:sym typeface="Symbol"/>
              </a:rPr>
              <a:t>    Hypertension 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304800" y="3330714"/>
            <a:ext cx="259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ym typeface="Symbol"/>
              </a:rPr>
              <a:t>3.PH due to lung </a:t>
            </a:r>
          </a:p>
          <a:p>
            <a:r>
              <a:rPr lang="en-US" sz="2000" b="1" dirty="0">
                <a:sym typeface="Symbol"/>
              </a:rPr>
              <a:t> </a:t>
            </a:r>
            <a:r>
              <a:rPr lang="en-US" sz="2000" b="1" dirty="0" smtClean="0">
                <a:sym typeface="Symbol"/>
              </a:rPr>
              <a:t>    disease / Hypoxia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304800" y="4038600"/>
            <a:ext cx="26005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ym typeface="Symbol"/>
              </a:rPr>
              <a:t>4.Thrombo embolic PH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304800" y="4507468"/>
            <a:ext cx="25649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  <a:sym typeface="Symbol"/>
              </a:rPr>
              <a:t> </a:t>
            </a:r>
            <a:r>
              <a:rPr lang="en-US" sz="2000" b="1" dirty="0" smtClean="0">
                <a:sym typeface="Symbol"/>
              </a:rPr>
              <a:t>5.PH of </a:t>
            </a:r>
            <a:r>
              <a:rPr lang="en-US" sz="2000" b="1" dirty="0" err="1" smtClean="0">
                <a:sym typeface="Symbol"/>
              </a:rPr>
              <a:t>multifactorial</a:t>
            </a:r>
            <a:r>
              <a:rPr lang="en-US" sz="2000" b="1" dirty="0" smtClean="0">
                <a:sym typeface="Symbol"/>
              </a:rPr>
              <a:t> </a:t>
            </a:r>
          </a:p>
          <a:p>
            <a:r>
              <a:rPr lang="en-US" sz="2000" b="1" dirty="0">
                <a:sym typeface="Symbol"/>
              </a:rPr>
              <a:t> </a:t>
            </a:r>
            <a:r>
              <a:rPr lang="en-US" sz="2000" b="1" dirty="0" smtClean="0">
                <a:sym typeface="Symbol"/>
              </a:rPr>
              <a:t>     cause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4648200" y="1676400"/>
            <a:ext cx="2590800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solidFill>
                  <a:schemeClr val="tx1"/>
                </a:solidFill>
                <a:sym typeface="Symbol"/>
              </a:rPr>
              <a:t>PAWP &gt; 15 mmHg     Post Capillary PH 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048000" y="2895600"/>
            <a:ext cx="2438400" cy="1447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400800" y="2895600"/>
            <a:ext cx="2438400" cy="14478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48000" y="2971800"/>
            <a:ext cx="2438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sym typeface="Symbol"/>
              </a:rPr>
              <a:t>   </a:t>
            </a:r>
            <a:r>
              <a:rPr lang="en-US" sz="2000" b="1" dirty="0" smtClean="0">
                <a:sym typeface="Symbol"/>
              </a:rPr>
              <a:t>TPG &lt; 12 mm Hg    </a:t>
            </a:r>
            <a:br>
              <a:rPr lang="en-US" sz="2000" b="1" dirty="0" smtClean="0">
                <a:sym typeface="Symbol"/>
              </a:rPr>
            </a:br>
            <a:r>
              <a:rPr lang="en-US" sz="2000" b="1" dirty="0" smtClean="0">
                <a:sym typeface="Symbol"/>
              </a:rPr>
              <a:t>       PVR &lt; 3 WU </a:t>
            </a:r>
          </a:p>
          <a:p>
            <a:r>
              <a:rPr lang="en-US" sz="2000" b="1" dirty="0">
                <a:sym typeface="Symbol"/>
              </a:rPr>
              <a:t> </a:t>
            </a:r>
            <a:r>
              <a:rPr lang="en-US" sz="2000" b="1" dirty="0" smtClean="0">
                <a:sym typeface="Symbol"/>
              </a:rPr>
              <a:t>   PVH / Passive PH </a:t>
            </a:r>
          </a:p>
          <a:p>
            <a:r>
              <a:rPr lang="en-US" sz="2000" b="1" dirty="0" smtClean="0">
                <a:sym typeface="Symbol"/>
              </a:rPr>
              <a:t>    Proportional PH 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6400800" y="2667000"/>
            <a:ext cx="2514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sym typeface="Symbol"/>
              </a:rPr>
              <a:t> </a:t>
            </a:r>
          </a:p>
          <a:p>
            <a:r>
              <a:rPr lang="en-US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sym typeface="Symbol"/>
              </a:rPr>
              <a:t>   </a:t>
            </a:r>
            <a:r>
              <a:rPr lang="en-US" sz="2000" b="1" dirty="0" smtClean="0">
                <a:sym typeface="Symbol"/>
              </a:rPr>
              <a:t>TPG &gt; 12 mm Hg</a:t>
            </a:r>
          </a:p>
          <a:p>
            <a:r>
              <a:rPr lang="en-US" sz="2000" b="1" dirty="0">
                <a:sym typeface="Symbol"/>
              </a:rPr>
              <a:t> </a:t>
            </a:r>
            <a:r>
              <a:rPr lang="en-US" sz="2000" b="1" dirty="0" smtClean="0">
                <a:sym typeface="Symbol"/>
              </a:rPr>
              <a:t>     PVR &gt; 3 WU    Reactive / Mixed</a:t>
            </a:r>
          </a:p>
          <a:p>
            <a:r>
              <a:rPr lang="en-US" sz="2000" b="1" dirty="0" smtClean="0">
                <a:sym typeface="Symbol"/>
              </a:rPr>
              <a:t> out of proportion  PH  </a:t>
            </a:r>
            <a:br>
              <a:rPr lang="en-US" sz="2000" b="1" dirty="0" smtClean="0">
                <a:sym typeface="Symbol"/>
              </a:rPr>
            </a:br>
            <a:r>
              <a:rPr lang="en-US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sym typeface="Symbol"/>
              </a:rPr>
              <a:t> </a:t>
            </a:r>
            <a:br>
              <a:rPr lang="en-US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sym typeface="Symbol"/>
              </a:rPr>
            </a:br>
            <a:endParaRPr lang="en-US" sz="2000" dirty="0"/>
          </a:p>
        </p:txBody>
      </p:sp>
      <p:sp>
        <p:nvSpPr>
          <p:cNvPr id="18" name="Oval 17"/>
          <p:cNvSpPr/>
          <p:nvPr/>
        </p:nvSpPr>
        <p:spPr>
          <a:xfrm>
            <a:off x="3429000" y="5410200"/>
            <a:ext cx="1905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505200" y="5486400"/>
            <a:ext cx="175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Reversible or </a:t>
            </a:r>
          </a:p>
          <a:p>
            <a:pPr algn="ctr"/>
            <a:r>
              <a:rPr lang="en-US" b="1" dirty="0" smtClean="0"/>
              <a:t>Responsive PH</a:t>
            </a:r>
            <a:endParaRPr lang="en-US" b="1" dirty="0"/>
          </a:p>
        </p:txBody>
      </p:sp>
      <p:sp>
        <p:nvSpPr>
          <p:cNvPr id="20" name="Down Arrow 19"/>
          <p:cNvSpPr/>
          <p:nvPr/>
        </p:nvSpPr>
        <p:spPr>
          <a:xfrm>
            <a:off x="3810000" y="4419600"/>
            <a:ext cx="762000" cy="990600"/>
          </a:xfrm>
          <a:prstGeom prst="downArrow">
            <a:avLst>
              <a:gd name="adj1" fmla="val 50000"/>
              <a:gd name="adj2" fmla="val 52833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3810000" y="4419600"/>
            <a:ext cx="68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 </a:t>
            </a:r>
            <a:r>
              <a:rPr lang="en-US" sz="2400" b="1" dirty="0" smtClean="0"/>
              <a:t>HF </a:t>
            </a:r>
          </a:p>
          <a:p>
            <a:pPr algn="ctr"/>
            <a:r>
              <a:rPr lang="en-US" sz="2400" b="1" dirty="0" smtClean="0"/>
              <a:t> R</a:t>
            </a:r>
            <a:endParaRPr lang="en-US" sz="2400" b="1" dirty="0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4191000" y="5029200"/>
            <a:ext cx="152400" cy="15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Down Arrow 37"/>
          <p:cNvSpPr/>
          <p:nvPr/>
        </p:nvSpPr>
        <p:spPr>
          <a:xfrm>
            <a:off x="7162800" y="4343400"/>
            <a:ext cx="762000" cy="990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0" name="Rectangle 39"/>
          <p:cNvSpPr/>
          <p:nvPr/>
        </p:nvSpPr>
        <p:spPr>
          <a:xfrm>
            <a:off x="7086600" y="4343400"/>
            <a:ext cx="91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HF </a:t>
            </a:r>
          </a:p>
          <a:p>
            <a:pPr algn="ctr"/>
            <a:r>
              <a:rPr lang="en-US" sz="2400" b="1" dirty="0" smtClean="0"/>
              <a:t>R</a:t>
            </a:r>
            <a:endParaRPr lang="en-US" sz="2400" b="1" dirty="0"/>
          </a:p>
        </p:txBody>
      </p:sp>
      <p:sp>
        <p:nvSpPr>
          <p:cNvPr id="42" name="Oval 41"/>
          <p:cNvSpPr/>
          <p:nvPr/>
        </p:nvSpPr>
        <p:spPr>
          <a:xfrm>
            <a:off x="7086600" y="6019800"/>
            <a:ext cx="2057400" cy="762000"/>
          </a:xfrm>
          <a:prstGeom prst="ellipse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7543800" y="4953000"/>
            <a:ext cx="152400" cy="1451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5943600" y="5257800"/>
            <a:ext cx="1447800" cy="457200"/>
          </a:xfrm>
          <a:prstGeom prst="round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TPG &lt; 12 mm Hg</a:t>
            </a:r>
          </a:p>
          <a:p>
            <a:pPr algn="ctr"/>
            <a:r>
              <a:rPr lang="en-US" sz="1400" b="1" dirty="0" smtClean="0"/>
              <a:t>PVR &lt; 3 WU</a:t>
            </a:r>
            <a:endParaRPr lang="en-US" sz="1400" b="1" dirty="0"/>
          </a:p>
        </p:txBody>
      </p:sp>
      <p:sp>
        <p:nvSpPr>
          <p:cNvPr id="50" name="Rounded Rectangle 49"/>
          <p:cNvSpPr/>
          <p:nvPr/>
        </p:nvSpPr>
        <p:spPr>
          <a:xfrm>
            <a:off x="7620000" y="5257800"/>
            <a:ext cx="1447800" cy="457200"/>
          </a:xfrm>
          <a:prstGeom prst="round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TPG &gt; 12 mm Hg</a:t>
            </a:r>
          </a:p>
          <a:p>
            <a:pPr algn="ctr"/>
            <a:r>
              <a:rPr lang="en-US" sz="1400" b="1" dirty="0" smtClean="0"/>
              <a:t>PVR &gt;  3 WU</a:t>
            </a:r>
            <a:endParaRPr lang="en-US" sz="1400" b="1" dirty="0"/>
          </a:p>
        </p:txBody>
      </p:sp>
      <p:sp>
        <p:nvSpPr>
          <p:cNvPr id="51" name="Rectangle 50"/>
          <p:cNvSpPr/>
          <p:nvPr/>
        </p:nvSpPr>
        <p:spPr>
          <a:xfrm>
            <a:off x="7162800" y="5943600"/>
            <a:ext cx="1905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Fixed or </a:t>
            </a:r>
          </a:p>
          <a:p>
            <a:pPr algn="ctr"/>
            <a:r>
              <a:rPr lang="en-US" sz="1600" b="1" dirty="0" smtClean="0"/>
              <a:t>Irreversible or Unresponsive PH</a:t>
            </a:r>
          </a:p>
          <a:p>
            <a:pPr algn="ctr"/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53" name="Oval 52"/>
          <p:cNvSpPr/>
          <p:nvPr/>
        </p:nvSpPr>
        <p:spPr>
          <a:xfrm>
            <a:off x="4953000" y="6019800"/>
            <a:ext cx="2057400" cy="838200"/>
          </a:xfrm>
          <a:prstGeom prst="ellipse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5105400" y="6096000"/>
            <a:ext cx="175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Reversible or </a:t>
            </a:r>
          </a:p>
          <a:p>
            <a:pPr algn="ctr"/>
            <a:r>
              <a:rPr lang="en-US" b="1" dirty="0" smtClean="0"/>
              <a:t>Responsive PH</a:t>
            </a:r>
            <a:endParaRPr lang="en-US" b="1" dirty="0"/>
          </a:p>
        </p:txBody>
      </p:sp>
      <p:sp>
        <p:nvSpPr>
          <p:cNvPr id="58" name="Down Arrow 57"/>
          <p:cNvSpPr/>
          <p:nvPr/>
        </p:nvSpPr>
        <p:spPr>
          <a:xfrm>
            <a:off x="6705600" y="5791200"/>
            <a:ext cx="76200" cy="304800"/>
          </a:xfrm>
          <a:prstGeom prst="downArrow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own Arrow 58"/>
          <p:cNvSpPr/>
          <p:nvPr/>
        </p:nvSpPr>
        <p:spPr>
          <a:xfrm>
            <a:off x="8839200" y="5791200"/>
            <a:ext cx="76200" cy="304800"/>
          </a:xfrm>
          <a:prstGeom prst="downArrow">
            <a:avLst/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hevron 72"/>
          <p:cNvSpPr/>
          <p:nvPr/>
        </p:nvSpPr>
        <p:spPr>
          <a:xfrm rot="5400000">
            <a:off x="4686300" y="2476500"/>
            <a:ext cx="304800" cy="381000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Chevron 73"/>
          <p:cNvSpPr/>
          <p:nvPr/>
        </p:nvSpPr>
        <p:spPr>
          <a:xfrm rot="5400000">
            <a:off x="6667500" y="2476500"/>
            <a:ext cx="304800" cy="381000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709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C:\Users\Dr. SSS\Desktop\pph\PF1.jpg"/>
          <p:cNvPicPr>
            <a:picLocks noChangeAspect="1" noChangeArrowheads="1"/>
          </p:cNvPicPr>
          <p:nvPr/>
        </p:nvPicPr>
        <p:blipFill>
          <a:blip r:embed="rId2" cstate="print"/>
          <a:srcRect l="1677" r="26625"/>
          <a:stretch>
            <a:fillRect/>
          </a:stretch>
        </p:blipFill>
        <p:spPr bwMode="auto">
          <a:xfrm>
            <a:off x="4648200" y="3120523"/>
            <a:ext cx="4038600" cy="3737477"/>
          </a:xfrm>
          <a:prstGeom prst="rect">
            <a:avLst/>
          </a:prstGeom>
          <a:noFill/>
        </p:spPr>
      </p:pic>
      <p:pic>
        <p:nvPicPr>
          <p:cNvPr id="5" name="Picture 1" descr="C:\Users\Dr. SSS\Desktop\pph\PPH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5491" y="0"/>
            <a:ext cx="4708510" cy="3124200"/>
          </a:xfrm>
          <a:prstGeom prst="rect">
            <a:avLst/>
          </a:prstGeom>
          <a:noFill/>
        </p:spPr>
      </p:pic>
      <p:pic>
        <p:nvPicPr>
          <p:cNvPr id="6" name="Picture 2" descr="C:\Users\Dr. SSS\Desktop\NK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7" name="Picture 2" descr="C:\Users\Dr. SSS\Desktop\NK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343400" cy="3257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5633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04800"/>
            <a:ext cx="8915400" cy="6172200"/>
          </a:xfrm>
          <a:ln>
            <a:solidFill>
              <a:srgbClr val="FFFF00"/>
            </a:solidFill>
          </a:ln>
        </p:spPr>
        <p:txBody>
          <a:bodyPr/>
          <a:lstStyle/>
          <a:p>
            <a:pPr>
              <a:buNone/>
            </a:pPr>
            <a:r>
              <a:rPr lang="en-US" dirty="0" smtClean="0"/>
              <a:t>                                 </a:t>
            </a:r>
            <a:r>
              <a:rPr lang="en-US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PAH &gt; DD               </a:t>
            </a:r>
            <a:r>
              <a:rPr lang="en-US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DD</a:t>
            </a:r>
            <a:r>
              <a:rPr lang="en-US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&gt; PH</a:t>
            </a:r>
            <a:endParaRPr lang="en-US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/>
              <a:t>Age (decade)           3 – 4                           7 - 8   </a:t>
            </a:r>
          </a:p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Symptoms         DOE, Syncope         </a:t>
            </a:r>
            <a:r>
              <a:rPr lang="en-US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PND,Orthopnea</a:t>
            </a:r>
            <a:endParaRPr lang="en-US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r>
              <a:rPr lang="en-US" dirty="0" err="1" smtClean="0"/>
              <a:t>Comorbid</a:t>
            </a:r>
            <a:r>
              <a:rPr lang="en-US" dirty="0" smtClean="0"/>
              <a:t>                   ---                    CKD, Anemia, AF</a:t>
            </a:r>
          </a:p>
          <a:p>
            <a:pPr>
              <a:buNone/>
            </a:pPr>
            <a:r>
              <a:rPr lang="en-US" dirty="0" smtClean="0"/>
              <a:t>                                                                 OSA, Obesity</a:t>
            </a:r>
          </a:p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ECG                     RAE,RAD,RVH         LAE, LVH, AF</a:t>
            </a:r>
          </a:p>
          <a:p>
            <a:r>
              <a:rPr lang="en-US" dirty="0" smtClean="0"/>
              <a:t>ECHO                  RAE,RVH,TR            LAE,LVH, DD</a:t>
            </a:r>
          </a:p>
          <a:p>
            <a:pPr>
              <a:buNone/>
            </a:pPr>
            <a:r>
              <a:rPr lang="en-US" dirty="0" smtClean="0"/>
              <a:t>                                ‘D’ shaped LV         </a:t>
            </a:r>
          </a:p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PA PRESSURE         ~  80                      ~ 50 mmHg   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PAWP                      &lt; 15                       &gt; 15 mm Hg                  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778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5559" y="1"/>
            <a:ext cx="3848440" cy="3355675"/>
          </a:xfrm>
          <a:solidFill>
            <a:schemeClr val="tx1"/>
          </a:solidFill>
        </p:spPr>
        <p:txBody>
          <a:bodyPr>
            <a:normAutofit fontScale="77500" lnSpcReduction="20000"/>
          </a:bodyPr>
          <a:lstStyle/>
          <a:p>
            <a:r>
              <a:rPr lang="en-IN" dirty="0" smtClean="0"/>
              <a:t>                                                                                                  </a:t>
            </a:r>
          </a:p>
          <a:p>
            <a:r>
              <a:rPr lang="en-IN" dirty="0" smtClean="0"/>
              <a:t>                                                                                                   </a:t>
            </a:r>
            <a:r>
              <a:rPr lang="en-IN" sz="4400" dirty="0" smtClean="0">
                <a:solidFill>
                  <a:srgbClr val="FF0000"/>
                </a:solidFill>
              </a:rPr>
              <a:t>Partitioning of PVR</a:t>
            </a:r>
            <a:endParaRPr lang="en-IN" sz="4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IN" sz="4400" dirty="0">
                <a:solidFill>
                  <a:srgbClr val="FF0000"/>
                </a:solidFill>
              </a:rPr>
              <a:t> </a:t>
            </a:r>
            <a:r>
              <a:rPr lang="en-IN" sz="4400" dirty="0" smtClean="0">
                <a:solidFill>
                  <a:srgbClr val="FF0000"/>
                </a:solidFill>
              </a:rPr>
              <a:t> </a:t>
            </a:r>
            <a:r>
              <a:rPr lang="en-IN" sz="3200" dirty="0" smtClean="0">
                <a:solidFill>
                  <a:schemeClr val="bg1"/>
                </a:solidFill>
              </a:rPr>
              <a:t>Rup% = 100  (</a:t>
            </a:r>
            <a:r>
              <a:rPr lang="en-IN" sz="3200" dirty="0" err="1" smtClean="0">
                <a:solidFill>
                  <a:schemeClr val="bg1"/>
                </a:solidFill>
              </a:rPr>
              <a:t>mPpa</a:t>
            </a:r>
            <a:r>
              <a:rPr lang="en-IN" sz="3200" dirty="0" smtClean="0">
                <a:solidFill>
                  <a:schemeClr val="bg1"/>
                </a:solidFill>
              </a:rPr>
              <a:t> – </a:t>
            </a:r>
            <a:r>
              <a:rPr lang="en-IN" sz="3200" dirty="0" err="1" smtClean="0">
                <a:solidFill>
                  <a:schemeClr val="bg1"/>
                </a:solidFill>
              </a:rPr>
              <a:t>Poccl</a:t>
            </a:r>
            <a:r>
              <a:rPr lang="en-IN" sz="3200" dirty="0" smtClean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r>
              <a:rPr lang="en-IN" sz="3200" dirty="0">
                <a:solidFill>
                  <a:schemeClr val="bg1"/>
                </a:solidFill>
              </a:rPr>
              <a:t> </a:t>
            </a:r>
            <a:r>
              <a:rPr lang="en-IN" sz="3200" dirty="0" smtClean="0">
                <a:solidFill>
                  <a:schemeClr val="bg1"/>
                </a:solidFill>
              </a:rPr>
              <a:t>                            (</a:t>
            </a:r>
            <a:r>
              <a:rPr lang="en-IN" sz="3200" dirty="0" err="1" smtClean="0">
                <a:solidFill>
                  <a:schemeClr val="bg1"/>
                </a:solidFill>
              </a:rPr>
              <a:t>mPpa</a:t>
            </a:r>
            <a:r>
              <a:rPr lang="en-IN" sz="3200" dirty="0" smtClean="0">
                <a:solidFill>
                  <a:schemeClr val="bg1"/>
                </a:solidFill>
              </a:rPr>
              <a:t> – </a:t>
            </a:r>
            <a:r>
              <a:rPr lang="en-IN" sz="3200" dirty="0" err="1" smtClean="0">
                <a:solidFill>
                  <a:schemeClr val="bg1"/>
                </a:solidFill>
              </a:rPr>
              <a:t>Ppao</a:t>
            </a:r>
            <a:r>
              <a:rPr lang="en-IN" sz="3200" dirty="0" smtClean="0">
                <a:solidFill>
                  <a:schemeClr val="bg1"/>
                </a:solidFill>
              </a:rPr>
              <a:t>)</a:t>
            </a:r>
            <a:endParaRPr lang="en-IN" sz="3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5295560" cy="33556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6021" y="3414155"/>
            <a:ext cx="5397979" cy="344384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cxnSp>
        <p:nvCxnSpPr>
          <p:cNvPr id="9" name="Straight Connector 8"/>
          <p:cNvCxnSpPr/>
          <p:nvPr/>
        </p:nvCxnSpPr>
        <p:spPr>
          <a:xfrm>
            <a:off x="7167282" y="2348754"/>
            <a:ext cx="180190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414154"/>
            <a:ext cx="3746021" cy="344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503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4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3250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Shanmugasundaram\Desktop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438400"/>
            <a:ext cx="4766686" cy="357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374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09330"/>
            <a:ext cx="9143999" cy="6967330"/>
          </a:xfrm>
          <a:solidFill>
            <a:schemeClr val="tx1"/>
          </a:solidFill>
        </p:spPr>
        <p:txBody>
          <a:bodyPr/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3793" y="0"/>
            <a:ext cx="6262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000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hanmugasundaram\Desktop\IMG_01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37" r="3219"/>
          <a:stretch/>
        </p:blipFill>
        <p:spPr bwMode="auto">
          <a:xfrm rot="5400000">
            <a:off x="1244161" y="584639"/>
            <a:ext cx="6884279" cy="571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17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52400"/>
            <a:ext cx="9134763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368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1833</TotalTime>
  <Words>1912</Words>
  <Application>Microsoft Office PowerPoint</Application>
  <PresentationFormat>On-screen Show (4:3)</PresentationFormat>
  <Paragraphs>278</Paragraphs>
  <Slides>71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PULMONARY  HYPERTENSION</vt:lpstr>
      <vt:lpstr>1. PH of early onset , but long survival</vt:lpstr>
      <vt:lpstr>Slide 3</vt:lpstr>
      <vt:lpstr>Slide 4</vt:lpstr>
      <vt:lpstr>Slide 5</vt:lpstr>
      <vt:lpstr>2. Middle aged male with DOE</vt:lpstr>
      <vt:lpstr>Slide 7</vt:lpstr>
      <vt:lpstr>Slide 8</vt:lpstr>
      <vt:lpstr>Slide 9</vt:lpstr>
      <vt:lpstr>Slide 10</vt:lpstr>
      <vt:lpstr>Slide 11</vt:lpstr>
      <vt:lpstr>    PAPVC  CAUSING  PULMONARY  HYPERTENSION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Aortic Arch Development</vt:lpstr>
      <vt:lpstr>Unilateral Agenesis of PA 0.3 % in general population</vt:lpstr>
      <vt:lpstr>Pathophysiology &amp; Presentation</vt:lpstr>
      <vt:lpstr>Slide 29</vt:lpstr>
      <vt:lpstr>Pulmonary Edema after Sildenafil</vt:lpstr>
      <vt:lpstr> 5. The lady with spells of dyspnea</vt:lpstr>
      <vt:lpstr> Blood cultures were negative Lung perfusion scan                        resolving pulmonary  emboli </vt:lpstr>
      <vt:lpstr>Device  related  TR – a new disease </vt:lpstr>
      <vt:lpstr>Slide 34</vt:lpstr>
      <vt:lpstr> 6. A middle aged male with DOE &amp; syncope</vt:lpstr>
      <vt:lpstr>Slide 36</vt:lpstr>
      <vt:lpstr>Slide 37</vt:lpstr>
      <vt:lpstr>Slide 38</vt:lpstr>
      <vt:lpstr>Not likely to be IPAH …                                    But, what is it ?</vt:lpstr>
      <vt:lpstr>Slide 40</vt:lpstr>
      <vt:lpstr> What I missed and the hematologist made out </vt:lpstr>
      <vt:lpstr> Portopulmonary hypertension</vt:lpstr>
      <vt:lpstr>7. A middle aged male Syncope, DOE &amp; Hemoptysis</vt:lpstr>
      <vt:lpstr>Slide 44</vt:lpstr>
      <vt:lpstr>Slide 45</vt:lpstr>
      <vt:lpstr>Is there a way of            suspecting CTPH                               from echo ?</vt:lpstr>
      <vt:lpstr>ECHOCARDIOGRAPHY</vt:lpstr>
      <vt:lpstr>Slide 48</vt:lpstr>
      <vt:lpstr>Slide 49</vt:lpstr>
      <vt:lpstr> Pulmonary Velocity Profile</vt:lpstr>
      <vt:lpstr>Slide 51</vt:lpstr>
      <vt:lpstr>Slide 52</vt:lpstr>
      <vt:lpstr>An optometrist with PH of 26 yrs duration</vt:lpstr>
      <vt:lpstr>Physical examination</vt:lpstr>
      <vt:lpstr>Slide 55</vt:lpstr>
      <vt:lpstr>Slide 56</vt:lpstr>
      <vt:lpstr>Slide 57</vt:lpstr>
      <vt:lpstr>Slide 58</vt:lpstr>
      <vt:lpstr>Diastolic dysfunction  the major determinant of PH in HF patients</vt:lpstr>
      <vt:lpstr>Slide 60</vt:lpstr>
      <vt:lpstr>Slide 61</vt:lpstr>
      <vt:lpstr>Slide 62</vt:lpstr>
      <vt:lpstr>Slide 63</vt:lpstr>
      <vt:lpstr>Study of Intravenous Remodulin in Patients in India With Pulmonary Arterial Hypertension (TRUST-1)</vt:lpstr>
      <vt:lpstr>Slide 65</vt:lpstr>
      <vt:lpstr>               PULMONARY  HYPERTENSION                            mPAP   25 mm Hg </vt:lpstr>
      <vt:lpstr>Slide 67</vt:lpstr>
      <vt:lpstr>Slide 68</vt:lpstr>
      <vt:lpstr>Slide 69</vt:lpstr>
      <vt:lpstr>Slide 70</vt:lpstr>
      <vt:lpstr>Slide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PULMONARY  HYPERTENSION</dc:title>
  <dc:creator>Shanmugasundaram Somasundaram</dc:creator>
  <cp:lastModifiedBy>SUNITHA</cp:lastModifiedBy>
  <cp:revision>38</cp:revision>
  <dcterms:created xsi:type="dcterms:W3CDTF">2015-03-10T07:12:23Z</dcterms:created>
  <dcterms:modified xsi:type="dcterms:W3CDTF">2015-04-23T21:39:53Z</dcterms:modified>
</cp:coreProperties>
</file>